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85.xml" ContentType="application/vnd.openxmlformats-officedocument.presentationml.notesSlide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74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81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Default Extension="doc" ContentType="application/msword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3.xml" ContentType="application/vnd.openxmlformats-officedocument.presentationml.notesSlide+xml"/>
  <Default Extension="png" ContentType="image/png"/>
  <Override PartName="/ppt/notesSlides/notesSlide68.xml" ContentType="application/vnd.openxmlformats-officedocument.presentationml.notesSlide+xml"/>
  <Override PartName="/ppt/notesSlides/notesSlide79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39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86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75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82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60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Default Extension="vml" ContentType="application/vnd.openxmlformats-officedocument.vmlDrawing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slides/slide89.xml" ContentType="application/vnd.openxmlformats-officedocument.presentationml.slide+xml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69.xml" ContentType="application/vnd.openxmlformats-officedocument.presentationml.notesSlide+xml"/>
  <Override PartName="/ppt/notesSlides/notesSlide87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76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83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72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slides/slide79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88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77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notesSlides/notesSlide37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84.xml" ContentType="application/vnd.openxmlformats-officedocument.presentationml.notes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73.xml" ContentType="application/vnd.openxmlformats-officedocument.presentationml.notes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notesSlides/notesSlide89.xml" ContentType="application/vnd.openxmlformats-officedocument.presentationml.notesSlide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notesSlides/notesSlide78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67.xml" ContentType="application/vnd.openxmlformats-officedocument.presentationml.notesSlide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92"/>
  </p:notes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338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340" r:id="rId25"/>
    <p:sldId id="339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341" r:id="rId39"/>
    <p:sldId id="293" r:id="rId40"/>
    <p:sldId id="294" r:id="rId41"/>
    <p:sldId id="295" r:id="rId42"/>
    <p:sldId id="296" r:id="rId43"/>
    <p:sldId id="297" r:id="rId44"/>
    <p:sldId id="298" r:id="rId45"/>
    <p:sldId id="342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43" r:id="rId55"/>
    <p:sldId id="307" r:id="rId56"/>
    <p:sldId id="308" r:id="rId57"/>
    <p:sldId id="309" r:id="rId58"/>
    <p:sldId id="310" r:id="rId59"/>
    <p:sldId id="311" r:id="rId60"/>
    <p:sldId id="312" r:id="rId61"/>
    <p:sldId id="313" r:id="rId62"/>
    <p:sldId id="314" r:id="rId63"/>
    <p:sldId id="315" r:id="rId64"/>
    <p:sldId id="316" r:id="rId65"/>
    <p:sldId id="317" r:id="rId66"/>
    <p:sldId id="344" r:id="rId67"/>
    <p:sldId id="318" r:id="rId68"/>
    <p:sldId id="319" r:id="rId69"/>
    <p:sldId id="320" r:id="rId70"/>
    <p:sldId id="321" r:id="rId71"/>
    <p:sldId id="322" r:id="rId72"/>
    <p:sldId id="323" r:id="rId73"/>
    <p:sldId id="324" r:id="rId74"/>
    <p:sldId id="325" r:id="rId75"/>
    <p:sldId id="326" r:id="rId76"/>
    <p:sldId id="327" r:id="rId77"/>
    <p:sldId id="345" r:id="rId78"/>
    <p:sldId id="328" r:id="rId79"/>
    <p:sldId id="329" r:id="rId80"/>
    <p:sldId id="330" r:id="rId81"/>
    <p:sldId id="331" r:id="rId82"/>
    <p:sldId id="332" r:id="rId83"/>
    <p:sldId id="333" r:id="rId84"/>
    <p:sldId id="346" r:id="rId85"/>
    <p:sldId id="347" r:id="rId86"/>
    <p:sldId id="334" r:id="rId87"/>
    <p:sldId id="335" r:id="rId88"/>
    <p:sldId id="336" r:id="rId89"/>
    <p:sldId id="348" r:id="rId90"/>
    <p:sldId id="337" r:id="rId9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F7C907"/>
    <a:srgbClr val="FFFF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41" autoAdjust="0"/>
    <p:restoredTop sz="96437" autoAdjust="0"/>
  </p:normalViewPr>
  <p:slideViewPr>
    <p:cSldViewPr snapToGrid="0">
      <p:cViewPr varScale="1">
        <p:scale>
          <a:sx n="112" d="100"/>
          <a:sy n="112" d="100"/>
        </p:scale>
        <p:origin x="-158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418"/>
    </p:cViewPr>
  </p:sorterViewPr>
  <p:notesViewPr>
    <p:cSldViewPr snapToGrid="0">
      <p:cViewPr varScale="1">
        <p:scale>
          <a:sx n="88" d="100"/>
          <a:sy n="88" d="100"/>
        </p:scale>
        <p:origin x="-3822" y="-108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62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B26B7327-D187-4D78-8452-7E848C52D84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31ABF00F-2CA1-4786-B86B-9F760A59516E}" type="slidenum">
              <a:rPr lang="en-US"/>
              <a:pPr/>
              <a:t>1</a:t>
            </a:fld>
            <a:endParaRPr lang="en-US"/>
          </a:p>
        </p:txBody>
      </p:sp>
      <p:sp>
        <p:nvSpPr>
          <p:cNvPr id="97283" name="Text Box 2"/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7284" name="Rectangle 3"/>
          <p:cNvSpPr>
            <a:spLocks noGrp="1" noChangeArrowheads="1"/>
          </p:cNvSpPr>
          <p:nvPr>
            <p:ph type="body"/>
          </p:nvPr>
        </p:nvSpPr>
        <p:spPr>
          <a:xfrm>
            <a:off x="685800" y="4343400"/>
            <a:ext cx="5486400" cy="274638"/>
          </a:xfrm>
          <a:noFill/>
        </p:spPr>
        <p:txBody>
          <a:bodyPr lIns="90000" tIns="46800" rIns="90000" bIns="46800">
            <a:spAutoFit/>
          </a:bodyPr>
          <a:lstStyle/>
          <a:p>
            <a:pPr defTabSz="457200" eaLnBrk="1" hangingPunct="1">
              <a:spcBef>
                <a:spcPts val="450"/>
              </a:spcBef>
              <a:buClr>
                <a:srgbClr val="333399"/>
              </a:buCl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sr-Latn-CS" b="1" smtClean="0">
              <a:solidFill>
                <a:srgbClr val="333399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98EEE12-A4AD-4829-AE1A-0043C14A2ECE}" type="slidenum">
              <a:rPr lang="en-US"/>
              <a:pPr/>
              <a:t>10</a:t>
            </a:fld>
            <a:endParaRPr lang="en-US"/>
          </a:p>
        </p:txBody>
      </p:sp>
      <p:sp>
        <p:nvSpPr>
          <p:cNvPr id="1054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547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066A4D5-E275-445B-B8E3-5D70E9F7C330}" type="slidenum">
              <a:rPr lang="en-US"/>
              <a:pPr/>
              <a:t>11</a:t>
            </a:fld>
            <a:endParaRPr lang="en-US"/>
          </a:p>
        </p:txBody>
      </p:sp>
      <p:sp>
        <p:nvSpPr>
          <p:cNvPr id="1064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65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F124EA4-6B58-4ED0-8A77-B5B19F6587A0}" type="slidenum">
              <a:rPr lang="en-US"/>
              <a:pPr/>
              <a:t>12</a:t>
            </a:fld>
            <a:endParaRPr lang="en-US"/>
          </a:p>
        </p:txBody>
      </p:sp>
      <p:sp>
        <p:nvSpPr>
          <p:cNvPr id="1075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752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45E63BC-B9FC-490D-99DA-81D9BEF16F30}" type="slidenum">
              <a:rPr lang="en-US"/>
              <a:pPr/>
              <a:t>13</a:t>
            </a:fld>
            <a:endParaRPr lang="en-US"/>
          </a:p>
        </p:txBody>
      </p:sp>
      <p:sp>
        <p:nvSpPr>
          <p:cNvPr id="1085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85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D28DAE5-8348-45C1-AACC-640C3526920B}" type="slidenum">
              <a:rPr lang="en-US"/>
              <a:pPr/>
              <a:t>14</a:t>
            </a:fld>
            <a:endParaRPr lang="en-US"/>
          </a:p>
        </p:txBody>
      </p:sp>
      <p:sp>
        <p:nvSpPr>
          <p:cNvPr id="1095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95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31CE8F0-31A3-4D49-9C8E-431ABA7DE74A}" type="slidenum">
              <a:rPr lang="en-US"/>
              <a:pPr/>
              <a:t>15</a:t>
            </a:fld>
            <a:endParaRPr lang="en-US"/>
          </a:p>
        </p:txBody>
      </p:sp>
      <p:sp>
        <p:nvSpPr>
          <p:cNvPr id="1105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05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498FDD6-E22D-4186-BAEF-C31907CE4946}" type="slidenum">
              <a:rPr lang="en-US"/>
              <a:pPr/>
              <a:t>16</a:t>
            </a:fld>
            <a:endParaRPr lang="en-US"/>
          </a:p>
        </p:txBody>
      </p:sp>
      <p:sp>
        <p:nvSpPr>
          <p:cNvPr id="1116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162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E0F5509-770A-4260-A0D3-4AF95B609DBC}" type="slidenum">
              <a:rPr lang="en-US"/>
              <a:pPr/>
              <a:t>17</a:t>
            </a:fld>
            <a:endParaRPr lang="en-US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F6C0819-9AD0-43FB-BBB9-ED0D1B652142}" type="slidenum">
              <a:rPr lang="en-US"/>
              <a:pPr/>
              <a:t>18</a:t>
            </a:fld>
            <a:endParaRPr lang="en-US"/>
          </a:p>
        </p:txBody>
      </p:sp>
      <p:sp>
        <p:nvSpPr>
          <p:cNvPr id="1136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36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8753420-EA63-4A72-A3A1-E95C8EADAA22}" type="slidenum">
              <a:rPr lang="en-US"/>
              <a:pPr/>
              <a:t>19</a:t>
            </a:fld>
            <a:endParaRPr lang="en-US"/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33D51C2E-8770-43B3-9CD9-AE4A53E665AE}" type="slidenum">
              <a:rPr lang="en-US"/>
              <a:pPr/>
              <a:t>2</a:t>
            </a:fld>
            <a:endParaRPr lang="en-US"/>
          </a:p>
        </p:txBody>
      </p:sp>
      <p:sp>
        <p:nvSpPr>
          <p:cNvPr id="983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830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endParaRPr lang="hr-HR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2620B6B-FCD5-41D1-9DFF-4D4A92D77E30}" type="slidenum">
              <a:rPr lang="en-US"/>
              <a:pPr/>
              <a:t>20</a:t>
            </a:fld>
            <a:endParaRPr lang="en-US"/>
          </a:p>
        </p:txBody>
      </p:sp>
      <p:sp>
        <p:nvSpPr>
          <p:cNvPr id="1157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571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3BDBCE1F-A913-4580-B8B6-25DCE5824610}" type="slidenum">
              <a:rPr lang="en-US"/>
              <a:pPr/>
              <a:t>21</a:t>
            </a:fld>
            <a:endParaRPr lang="en-US"/>
          </a:p>
        </p:txBody>
      </p:sp>
      <p:sp>
        <p:nvSpPr>
          <p:cNvPr id="1167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674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1E8991E-3661-4C24-81DB-BD4C06019F63}" type="slidenum">
              <a:rPr lang="en-US"/>
              <a:pPr/>
              <a:t>22</a:t>
            </a:fld>
            <a:endParaRPr lang="en-US"/>
          </a:p>
        </p:txBody>
      </p:sp>
      <p:sp>
        <p:nvSpPr>
          <p:cNvPr id="1177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776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A45CEC1-AA1E-45B3-96CC-F82B0DBCF1C9}" type="slidenum">
              <a:rPr lang="en-US"/>
              <a:pPr/>
              <a:t>23</a:t>
            </a:fld>
            <a:endParaRPr lang="en-US"/>
          </a:p>
        </p:txBody>
      </p:sp>
      <p:sp>
        <p:nvSpPr>
          <p:cNvPr id="1187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878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B475B8C-CD13-4488-BA6A-2654E5D7DF8C}" type="slidenum">
              <a:rPr lang="en-US"/>
              <a:pPr/>
              <a:t>24</a:t>
            </a:fld>
            <a:endParaRPr lang="en-US"/>
          </a:p>
        </p:txBody>
      </p:sp>
      <p:sp>
        <p:nvSpPr>
          <p:cNvPr id="1198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981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B475B8C-CD13-4488-BA6A-2654E5D7DF8C}" type="slidenum">
              <a:rPr lang="en-US"/>
              <a:pPr/>
              <a:t>25</a:t>
            </a:fld>
            <a:endParaRPr lang="en-US"/>
          </a:p>
        </p:txBody>
      </p:sp>
      <p:sp>
        <p:nvSpPr>
          <p:cNvPr id="1198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981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5CB1851-0473-4288-A39E-E54C13CE31D5}" type="slidenum">
              <a:rPr lang="en-US"/>
              <a:pPr/>
              <a:t>26</a:t>
            </a:fld>
            <a:endParaRPr lang="en-US"/>
          </a:p>
        </p:txBody>
      </p:sp>
      <p:sp>
        <p:nvSpPr>
          <p:cNvPr id="1208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083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4A36E9A-0884-48B2-A51F-F6D5CC6065B2}" type="slidenum">
              <a:rPr lang="en-US"/>
              <a:pPr/>
              <a:t>27</a:t>
            </a:fld>
            <a:endParaRPr lang="en-US"/>
          </a:p>
        </p:txBody>
      </p:sp>
      <p:sp>
        <p:nvSpPr>
          <p:cNvPr id="1218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186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0FACD56-2805-4CB5-9957-D9AD0E6485CB}" type="slidenum">
              <a:rPr lang="en-US"/>
              <a:pPr/>
              <a:t>28</a:t>
            </a:fld>
            <a:endParaRPr lang="en-US"/>
          </a:p>
        </p:txBody>
      </p:sp>
      <p:sp>
        <p:nvSpPr>
          <p:cNvPr id="1228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288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508F13E-B887-443C-A660-46D559EEE9D7}" type="slidenum">
              <a:rPr lang="en-US"/>
              <a:pPr/>
              <a:t>29</a:t>
            </a:fld>
            <a:endParaRPr lang="en-US"/>
          </a:p>
        </p:txBody>
      </p:sp>
      <p:sp>
        <p:nvSpPr>
          <p:cNvPr id="1239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390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ECF0FCB-A47E-461E-9194-D3735972A823}" type="slidenum">
              <a:rPr lang="en-US"/>
              <a:pPr/>
              <a:t>3</a:t>
            </a:fld>
            <a:endParaRPr lang="en-US"/>
          </a:p>
        </p:txBody>
      </p:sp>
      <p:sp>
        <p:nvSpPr>
          <p:cNvPr id="993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933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589CF63-F268-475F-9BEB-DD651DF596CC}" type="slidenum">
              <a:rPr lang="en-US"/>
              <a:pPr/>
              <a:t>30</a:t>
            </a:fld>
            <a:endParaRPr lang="en-US"/>
          </a:p>
        </p:txBody>
      </p:sp>
      <p:sp>
        <p:nvSpPr>
          <p:cNvPr id="1249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493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6897977-1177-4C1F-B029-6FFC2A8BB74B}" type="slidenum">
              <a:rPr lang="en-US"/>
              <a:pPr/>
              <a:t>31</a:t>
            </a:fld>
            <a:endParaRPr lang="en-US"/>
          </a:p>
        </p:txBody>
      </p:sp>
      <p:sp>
        <p:nvSpPr>
          <p:cNvPr id="1259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595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003D069-F020-427F-B191-4D2F3B2F85F5}" type="slidenum">
              <a:rPr lang="en-US"/>
              <a:pPr/>
              <a:t>32</a:t>
            </a:fld>
            <a:endParaRPr lang="en-US"/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695C878-61EF-41E0-B12C-3AA67BA0569C}" type="slidenum">
              <a:rPr lang="en-US"/>
              <a:pPr/>
              <a:t>33</a:t>
            </a:fld>
            <a:endParaRPr lang="en-US"/>
          </a:p>
        </p:txBody>
      </p:sp>
      <p:sp>
        <p:nvSpPr>
          <p:cNvPr id="1280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80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B42CF1F-DA82-4DDD-A255-9655F89731EB}" type="slidenum">
              <a:rPr lang="en-US"/>
              <a:pPr/>
              <a:t>34</a:t>
            </a:fld>
            <a:endParaRPr lang="en-US"/>
          </a:p>
        </p:txBody>
      </p:sp>
      <p:sp>
        <p:nvSpPr>
          <p:cNvPr id="1290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902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C43E7CA-8184-4F3F-9B30-3B7E8E85F489}" type="slidenum">
              <a:rPr lang="en-US"/>
              <a:pPr/>
              <a:t>35</a:t>
            </a:fld>
            <a:endParaRPr lang="en-US"/>
          </a:p>
        </p:txBody>
      </p:sp>
      <p:sp>
        <p:nvSpPr>
          <p:cNvPr id="1300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3005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619A99F-6ECF-470C-B7DB-A7C88D0CAAE3}" type="slidenum">
              <a:rPr lang="en-US"/>
              <a:pPr/>
              <a:t>36</a:t>
            </a:fld>
            <a:endParaRPr lang="en-US"/>
          </a:p>
        </p:txBody>
      </p:sp>
      <p:sp>
        <p:nvSpPr>
          <p:cNvPr id="1310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3107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3F3FA6A-F816-491B-A329-D58B6BB1AF31}" type="slidenum">
              <a:rPr lang="en-US"/>
              <a:pPr/>
              <a:t>37</a:t>
            </a:fld>
            <a:endParaRPr lang="en-US"/>
          </a:p>
        </p:txBody>
      </p:sp>
      <p:sp>
        <p:nvSpPr>
          <p:cNvPr id="132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321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B0172CD-15E6-4F64-A90B-E20F1B73A383}" type="slidenum">
              <a:rPr lang="en-US"/>
              <a:pPr/>
              <a:t>39</a:t>
            </a:fld>
            <a:endParaRPr lang="en-US"/>
          </a:p>
        </p:txBody>
      </p:sp>
      <p:sp>
        <p:nvSpPr>
          <p:cNvPr id="133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3312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613BA31-D882-4A9D-9301-10389A120060}" type="slidenum">
              <a:rPr lang="en-US"/>
              <a:pPr/>
              <a:t>40</a:t>
            </a:fld>
            <a:endParaRPr lang="en-US"/>
          </a:p>
        </p:txBody>
      </p:sp>
      <p:sp>
        <p:nvSpPr>
          <p:cNvPr id="134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341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90AEA5E-A1F5-4CCF-A7ED-9AF156262133}" type="slidenum">
              <a:rPr lang="en-US"/>
              <a:pPr/>
              <a:t>4</a:t>
            </a:fld>
            <a:endParaRPr lang="en-US"/>
          </a:p>
        </p:txBody>
      </p:sp>
      <p:sp>
        <p:nvSpPr>
          <p:cNvPr id="1003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035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2555BDD-1236-4A33-BE27-F25704446EBE}" type="slidenum">
              <a:rPr lang="en-US"/>
              <a:pPr/>
              <a:t>41</a:t>
            </a:fld>
            <a:endParaRPr lang="en-US"/>
          </a:p>
        </p:txBody>
      </p:sp>
      <p:sp>
        <p:nvSpPr>
          <p:cNvPr id="135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35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C80C10D-3297-44AB-97B6-4E0783CA6A2B}" type="slidenum">
              <a:rPr lang="en-US"/>
              <a:pPr/>
              <a:t>42</a:t>
            </a:fld>
            <a:endParaRPr lang="en-US"/>
          </a:p>
        </p:txBody>
      </p:sp>
      <p:sp>
        <p:nvSpPr>
          <p:cNvPr id="136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361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A6ABC93-361F-40AC-9B3E-73273B896910}" type="slidenum">
              <a:rPr lang="en-US"/>
              <a:pPr/>
              <a:t>43</a:t>
            </a:fld>
            <a:endParaRPr lang="en-US"/>
          </a:p>
        </p:txBody>
      </p:sp>
      <p:sp>
        <p:nvSpPr>
          <p:cNvPr id="137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3722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3C3E9D8-D72D-494F-9C15-BFC0353FBA24}" type="slidenum">
              <a:rPr lang="en-US"/>
              <a:pPr/>
              <a:t>44</a:t>
            </a:fld>
            <a:endParaRPr lang="en-US"/>
          </a:p>
        </p:txBody>
      </p:sp>
      <p:sp>
        <p:nvSpPr>
          <p:cNvPr id="138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382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3C3E9D8-D72D-494F-9C15-BFC0353FBA24}" type="slidenum">
              <a:rPr lang="en-US"/>
              <a:pPr/>
              <a:t>45</a:t>
            </a:fld>
            <a:endParaRPr lang="en-US"/>
          </a:p>
        </p:txBody>
      </p:sp>
      <p:sp>
        <p:nvSpPr>
          <p:cNvPr id="138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382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EAE12FB-CCB0-48AC-8394-F120FC6A3A21}" type="slidenum">
              <a:rPr lang="en-US"/>
              <a:pPr/>
              <a:t>46</a:t>
            </a:fld>
            <a:endParaRPr lang="en-US"/>
          </a:p>
        </p:txBody>
      </p:sp>
      <p:sp>
        <p:nvSpPr>
          <p:cNvPr id="139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392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5CA0158-8205-404A-BDB4-D661FD93700D}" type="slidenum">
              <a:rPr lang="en-US"/>
              <a:pPr/>
              <a:t>47</a:t>
            </a:fld>
            <a:endParaRPr lang="en-US"/>
          </a:p>
        </p:txBody>
      </p:sp>
      <p:sp>
        <p:nvSpPr>
          <p:cNvPr id="140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402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5AECB61-5F6E-4C03-A49F-774A2AF1C976}" type="slidenum">
              <a:rPr lang="en-US"/>
              <a:pPr/>
              <a:t>48</a:t>
            </a:fld>
            <a:endParaRPr lang="en-US"/>
          </a:p>
        </p:txBody>
      </p:sp>
      <p:sp>
        <p:nvSpPr>
          <p:cNvPr id="141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4131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D1518CA-BE6C-4998-A3C7-4458C6E7E84C}" type="slidenum">
              <a:rPr lang="en-US"/>
              <a:pPr/>
              <a:t>49</a:t>
            </a:fld>
            <a:endParaRPr lang="en-US"/>
          </a:p>
        </p:txBody>
      </p:sp>
      <p:sp>
        <p:nvSpPr>
          <p:cNvPr id="142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4234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C1AAE44-8198-4DE3-BF1D-6A3247C91CAC}" type="slidenum">
              <a:rPr lang="en-US"/>
              <a:pPr/>
              <a:t>50</a:t>
            </a:fld>
            <a:endParaRPr lang="en-US"/>
          </a:p>
        </p:txBody>
      </p:sp>
      <p:sp>
        <p:nvSpPr>
          <p:cNvPr id="143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4336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AC8D003-E0C0-4BE3-913B-1A800525B490}" type="slidenum">
              <a:rPr lang="en-US"/>
              <a:pPr/>
              <a:t>5</a:t>
            </a:fld>
            <a:endParaRPr lang="en-US"/>
          </a:p>
        </p:txBody>
      </p:sp>
      <p:sp>
        <p:nvSpPr>
          <p:cNvPr id="1013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13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9CCEF9B-A9AE-4735-849A-D1211563856C}" type="slidenum">
              <a:rPr lang="en-US"/>
              <a:pPr/>
              <a:t>51</a:t>
            </a:fld>
            <a:endParaRPr lang="en-US"/>
          </a:p>
        </p:txBody>
      </p:sp>
      <p:sp>
        <p:nvSpPr>
          <p:cNvPr id="144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4438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D46372E-3EA0-42D3-9F56-C4520A2E20FB}" type="slidenum">
              <a:rPr lang="en-US"/>
              <a:pPr/>
              <a:t>52</a:t>
            </a:fld>
            <a:endParaRPr lang="en-US"/>
          </a:p>
        </p:txBody>
      </p:sp>
      <p:sp>
        <p:nvSpPr>
          <p:cNvPr id="145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4541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32E763E0-A2B4-49FE-98ED-1ADB234EE2B6}" type="slidenum">
              <a:rPr lang="en-US"/>
              <a:pPr/>
              <a:t>53</a:t>
            </a:fld>
            <a:endParaRPr lang="en-US"/>
          </a:p>
        </p:txBody>
      </p:sp>
      <p:sp>
        <p:nvSpPr>
          <p:cNvPr id="146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4643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7D3C9C3-D08C-42A0-91A8-E6A5B7E03DEB}" type="slidenum">
              <a:rPr lang="en-US"/>
              <a:pPr/>
              <a:t>54</a:t>
            </a:fld>
            <a:endParaRPr lang="en-US"/>
          </a:p>
        </p:txBody>
      </p:sp>
      <p:sp>
        <p:nvSpPr>
          <p:cNvPr id="147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4746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7D3C9C3-D08C-42A0-91A8-E6A5B7E03DEB}" type="slidenum">
              <a:rPr lang="en-US"/>
              <a:pPr/>
              <a:t>55</a:t>
            </a:fld>
            <a:endParaRPr lang="en-US"/>
          </a:p>
        </p:txBody>
      </p:sp>
      <p:sp>
        <p:nvSpPr>
          <p:cNvPr id="147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4746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0E44BCD-170A-4FF3-9776-12FE3C450403}" type="slidenum">
              <a:rPr lang="en-US"/>
              <a:pPr/>
              <a:t>56</a:t>
            </a:fld>
            <a:endParaRPr lang="en-US"/>
          </a:p>
        </p:txBody>
      </p:sp>
      <p:sp>
        <p:nvSpPr>
          <p:cNvPr id="148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4848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55A08E1-F742-421D-92C8-E90C00B8037E}" type="slidenum">
              <a:rPr lang="en-US"/>
              <a:pPr/>
              <a:t>57</a:t>
            </a:fld>
            <a:endParaRPr lang="en-US"/>
          </a:p>
        </p:txBody>
      </p:sp>
      <p:sp>
        <p:nvSpPr>
          <p:cNvPr id="149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4950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68C4840-7AB9-4010-BC16-51E7FF1D8A4E}" type="slidenum">
              <a:rPr lang="en-US"/>
              <a:pPr/>
              <a:t>58</a:t>
            </a:fld>
            <a:endParaRPr lang="en-US"/>
          </a:p>
        </p:txBody>
      </p:sp>
      <p:sp>
        <p:nvSpPr>
          <p:cNvPr id="150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5053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D69F5D9-BF28-4F11-9E84-C64A0815D9FF}" type="slidenum">
              <a:rPr lang="en-US"/>
              <a:pPr/>
              <a:t>59</a:t>
            </a:fld>
            <a:endParaRPr lang="en-US"/>
          </a:p>
        </p:txBody>
      </p:sp>
      <p:sp>
        <p:nvSpPr>
          <p:cNvPr id="151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5155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0BED6D7-38CD-4EBD-B73B-1C9468875769}" type="slidenum">
              <a:rPr lang="en-US"/>
              <a:pPr/>
              <a:t>60</a:t>
            </a:fld>
            <a:endParaRPr lang="en-US"/>
          </a:p>
        </p:txBody>
      </p:sp>
      <p:sp>
        <p:nvSpPr>
          <p:cNvPr id="152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525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077A877-A387-4B1A-BFE2-5948F3C4446D}" type="slidenum">
              <a:rPr lang="en-US"/>
              <a:pPr/>
              <a:t>6</a:t>
            </a:fld>
            <a:endParaRPr lang="en-US"/>
          </a:p>
        </p:txBody>
      </p:sp>
      <p:sp>
        <p:nvSpPr>
          <p:cNvPr id="1024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24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66AE194-B74A-4BB5-9C7E-0D52DA55B14F}" type="slidenum">
              <a:rPr lang="en-US"/>
              <a:pPr/>
              <a:t>61</a:t>
            </a:fld>
            <a:endParaRPr lang="en-US"/>
          </a:p>
        </p:txBody>
      </p:sp>
      <p:sp>
        <p:nvSpPr>
          <p:cNvPr id="153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536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28F1593-C4DE-4B8F-8B6E-B9D97AB38859}" type="slidenum">
              <a:rPr lang="en-US"/>
              <a:pPr/>
              <a:t>62</a:t>
            </a:fld>
            <a:endParaRPr lang="en-US"/>
          </a:p>
        </p:txBody>
      </p:sp>
      <p:sp>
        <p:nvSpPr>
          <p:cNvPr id="154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5462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C2AB8D5-2531-4695-9F68-B987E504C26C}" type="slidenum">
              <a:rPr lang="en-US"/>
              <a:pPr/>
              <a:t>63</a:t>
            </a:fld>
            <a:endParaRPr lang="en-US"/>
          </a:p>
        </p:txBody>
      </p:sp>
      <p:sp>
        <p:nvSpPr>
          <p:cNvPr id="155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5565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10736D0-4E33-4EED-8F0B-833FD270AFA3}" type="slidenum">
              <a:rPr lang="en-US"/>
              <a:pPr/>
              <a:t>64</a:t>
            </a:fld>
            <a:endParaRPr lang="en-US"/>
          </a:p>
        </p:txBody>
      </p:sp>
      <p:sp>
        <p:nvSpPr>
          <p:cNvPr id="156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5667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6851DD4-795E-452C-859F-872786C5D76B}" type="slidenum">
              <a:rPr lang="en-US"/>
              <a:pPr/>
              <a:t>65</a:t>
            </a:fld>
            <a:endParaRPr lang="en-US"/>
          </a:p>
        </p:txBody>
      </p:sp>
      <p:sp>
        <p:nvSpPr>
          <p:cNvPr id="157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577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512E30B-740E-424B-9F5D-FA3951406F20}" type="slidenum">
              <a:rPr lang="en-US"/>
              <a:pPr/>
              <a:t>66</a:t>
            </a:fld>
            <a:endParaRPr lang="en-US"/>
          </a:p>
        </p:txBody>
      </p:sp>
      <p:sp>
        <p:nvSpPr>
          <p:cNvPr id="158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5872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512E30B-740E-424B-9F5D-FA3951406F20}" type="slidenum">
              <a:rPr lang="en-US"/>
              <a:pPr/>
              <a:t>67</a:t>
            </a:fld>
            <a:endParaRPr lang="en-US"/>
          </a:p>
        </p:txBody>
      </p:sp>
      <p:sp>
        <p:nvSpPr>
          <p:cNvPr id="158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5872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E6B32B2-4749-4880-A1BF-3900CD437902}" type="slidenum">
              <a:rPr lang="en-US"/>
              <a:pPr/>
              <a:t>68</a:t>
            </a:fld>
            <a:endParaRPr lang="en-US"/>
          </a:p>
        </p:txBody>
      </p:sp>
      <p:sp>
        <p:nvSpPr>
          <p:cNvPr id="159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597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2411338-E649-450D-8D1D-C0F38B5AE02D}" type="slidenum">
              <a:rPr lang="en-US"/>
              <a:pPr/>
              <a:t>69</a:t>
            </a:fld>
            <a:endParaRPr lang="en-US"/>
          </a:p>
        </p:txBody>
      </p:sp>
      <p:sp>
        <p:nvSpPr>
          <p:cNvPr id="160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607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B507CD7-3905-44F2-BC4C-2FA8DD808313}" type="slidenum">
              <a:rPr lang="en-US"/>
              <a:pPr/>
              <a:t>70</a:t>
            </a:fld>
            <a:endParaRPr lang="en-US"/>
          </a:p>
        </p:txBody>
      </p:sp>
      <p:sp>
        <p:nvSpPr>
          <p:cNvPr id="161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617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C498ADB-DB3D-490E-9316-89FEFA586B93}" type="slidenum">
              <a:rPr lang="en-US"/>
              <a:pPr/>
              <a:t>7</a:t>
            </a:fld>
            <a:endParaRPr lang="en-US"/>
          </a:p>
        </p:txBody>
      </p:sp>
      <p:sp>
        <p:nvSpPr>
          <p:cNvPr id="1034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342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31FF456-9756-4E2D-8ECD-A51CEA86B6B1}" type="slidenum">
              <a:rPr lang="en-US"/>
              <a:pPr/>
              <a:t>71</a:t>
            </a:fld>
            <a:endParaRPr lang="en-US"/>
          </a:p>
        </p:txBody>
      </p:sp>
      <p:sp>
        <p:nvSpPr>
          <p:cNvPr id="162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6282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0D1175C-5606-4B8B-AFAC-EED3BFF839C9}" type="slidenum">
              <a:rPr lang="en-US"/>
              <a:pPr/>
              <a:t>72</a:t>
            </a:fld>
            <a:endParaRPr lang="en-US"/>
          </a:p>
        </p:txBody>
      </p:sp>
      <p:sp>
        <p:nvSpPr>
          <p:cNvPr id="163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638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4DF769F-1199-451A-AE12-F40EB3CB3862}" type="slidenum">
              <a:rPr lang="en-US"/>
              <a:pPr/>
              <a:t>73</a:t>
            </a:fld>
            <a:endParaRPr lang="en-US"/>
          </a:p>
        </p:txBody>
      </p:sp>
      <p:sp>
        <p:nvSpPr>
          <p:cNvPr id="164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648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8DF8CF9-BE0B-432B-9599-36B4135092A6}" type="slidenum">
              <a:rPr lang="en-US"/>
              <a:pPr/>
              <a:t>74</a:t>
            </a:fld>
            <a:endParaRPr lang="en-US"/>
          </a:p>
        </p:txBody>
      </p:sp>
      <p:sp>
        <p:nvSpPr>
          <p:cNvPr id="165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658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B9C0286-45BD-4EDD-83F3-100590270258}" type="slidenum">
              <a:rPr lang="en-US"/>
              <a:pPr/>
              <a:t>75</a:t>
            </a:fld>
            <a:endParaRPr lang="en-US"/>
          </a:p>
        </p:txBody>
      </p:sp>
      <p:sp>
        <p:nvSpPr>
          <p:cNvPr id="166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6691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3B73C94D-8DCD-49D0-8253-231802D7B80D}" type="slidenum">
              <a:rPr lang="en-US"/>
              <a:pPr/>
              <a:t>76</a:t>
            </a:fld>
            <a:endParaRPr lang="en-US"/>
          </a:p>
        </p:txBody>
      </p:sp>
      <p:sp>
        <p:nvSpPr>
          <p:cNvPr id="167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6794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3B73C94D-8DCD-49D0-8253-231802D7B80D}" type="slidenum">
              <a:rPr lang="en-US"/>
              <a:pPr/>
              <a:t>77</a:t>
            </a:fld>
            <a:endParaRPr lang="en-US"/>
          </a:p>
        </p:txBody>
      </p:sp>
      <p:sp>
        <p:nvSpPr>
          <p:cNvPr id="167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6794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2A6E65F-9FD1-400A-B856-6C921BFB1B89}" type="slidenum">
              <a:rPr lang="en-US"/>
              <a:pPr/>
              <a:t>78</a:t>
            </a:fld>
            <a:endParaRPr lang="en-US"/>
          </a:p>
        </p:txBody>
      </p:sp>
      <p:sp>
        <p:nvSpPr>
          <p:cNvPr id="168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6896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4B99F9E-1AD6-4CB9-B408-F571D8C49119}" type="slidenum">
              <a:rPr lang="en-US"/>
              <a:pPr/>
              <a:t>79</a:t>
            </a:fld>
            <a:endParaRPr lang="en-US"/>
          </a:p>
        </p:txBody>
      </p:sp>
      <p:sp>
        <p:nvSpPr>
          <p:cNvPr id="169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6998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F25A124-73C9-4331-B04E-1766301C862D}" type="slidenum">
              <a:rPr lang="en-US"/>
              <a:pPr/>
              <a:t>80</a:t>
            </a:fld>
            <a:endParaRPr lang="en-US"/>
          </a:p>
        </p:txBody>
      </p:sp>
      <p:sp>
        <p:nvSpPr>
          <p:cNvPr id="171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7101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C498ADB-DB3D-490E-9316-89FEFA586B93}" type="slidenum">
              <a:rPr lang="en-US"/>
              <a:pPr/>
              <a:t>8</a:t>
            </a:fld>
            <a:endParaRPr lang="en-US"/>
          </a:p>
        </p:txBody>
      </p:sp>
      <p:sp>
        <p:nvSpPr>
          <p:cNvPr id="1034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342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0CF7B8B-F43B-499A-BAA5-0EDB642EC091}" type="slidenum">
              <a:rPr lang="en-US"/>
              <a:pPr/>
              <a:t>81</a:t>
            </a:fld>
            <a:endParaRPr lang="en-US"/>
          </a:p>
        </p:txBody>
      </p:sp>
      <p:sp>
        <p:nvSpPr>
          <p:cNvPr id="172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7203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83650D0-7AEE-4FED-B124-AED4009B347C}" type="slidenum">
              <a:rPr lang="en-US"/>
              <a:pPr/>
              <a:t>82</a:t>
            </a:fld>
            <a:endParaRPr lang="en-US"/>
          </a:p>
        </p:txBody>
      </p:sp>
      <p:sp>
        <p:nvSpPr>
          <p:cNvPr id="173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7306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F724155-798C-4471-AD07-E5F1E5704F8C}" type="slidenum">
              <a:rPr lang="en-US"/>
              <a:pPr/>
              <a:t>83</a:t>
            </a:fld>
            <a:endParaRPr lang="en-US"/>
          </a:p>
        </p:txBody>
      </p:sp>
      <p:sp>
        <p:nvSpPr>
          <p:cNvPr id="174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7408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F724155-798C-4471-AD07-E5F1E5704F8C}" type="slidenum">
              <a:rPr lang="en-US"/>
              <a:pPr/>
              <a:t>84</a:t>
            </a:fld>
            <a:endParaRPr lang="en-US"/>
          </a:p>
        </p:txBody>
      </p:sp>
      <p:sp>
        <p:nvSpPr>
          <p:cNvPr id="174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7408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83650D0-7AEE-4FED-B124-AED4009B347C}" type="slidenum">
              <a:rPr lang="en-US"/>
              <a:pPr/>
              <a:t>85</a:t>
            </a:fld>
            <a:endParaRPr lang="en-US"/>
          </a:p>
        </p:txBody>
      </p:sp>
      <p:sp>
        <p:nvSpPr>
          <p:cNvPr id="173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7306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49789EC-7649-4BA1-A0DD-7B0525E20982}" type="slidenum">
              <a:rPr lang="en-US"/>
              <a:pPr/>
              <a:t>86</a:t>
            </a:fld>
            <a:endParaRPr lang="en-US"/>
          </a:p>
        </p:txBody>
      </p:sp>
      <p:sp>
        <p:nvSpPr>
          <p:cNvPr id="175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7510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4B91698-C736-46DA-9189-C32D65DF3152}" type="slidenum">
              <a:rPr lang="en-US"/>
              <a:pPr/>
              <a:t>87</a:t>
            </a:fld>
            <a:endParaRPr lang="en-US"/>
          </a:p>
        </p:txBody>
      </p:sp>
      <p:sp>
        <p:nvSpPr>
          <p:cNvPr id="176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7613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B9E2F89-9295-4817-96AB-32F31B7C0FE3}" type="slidenum">
              <a:rPr lang="en-US"/>
              <a:pPr/>
              <a:t>88</a:t>
            </a:fld>
            <a:endParaRPr lang="en-US"/>
          </a:p>
        </p:txBody>
      </p:sp>
      <p:sp>
        <p:nvSpPr>
          <p:cNvPr id="177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7715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786BB6F-6517-4044-8D18-5DD86573CCF7}" type="slidenum">
              <a:rPr lang="en-US"/>
              <a:pPr/>
              <a:t>89</a:t>
            </a:fld>
            <a:endParaRPr lang="en-US"/>
          </a:p>
        </p:txBody>
      </p:sp>
      <p:sp>
        <p:nvSpPr>
          <p:cNvPr id="178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781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786BB6F-6517-4044-8D18-5DD86573CCF7}" type="slidenum">
              <a:rPr lang="en-US"/>
              <a:pPr/>
              <a:t>90</a:t>
            </a:fld>
            <a:endParaRPr lang="en-US"/>
          </a:p>
        </p:txBody>
      </p:sp>
      <p:sp>
        <p:nvSpPr>
          <p:cNvPr id="178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781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EF5FF27-AA44-4901-B7BC-6EE805CB68B8}" type="slidenum">
              <a:rPr lang="en-US"/>
              <a:pPr/>
              <a:t>9</a:t>
            </a:fld>
            <a:endParaRPr lang="en-US"/>
          </a:p>
        </p:txBody>
      </p:sp>
      <p:sp>
        <p:nvSpPr>
          <p:cNvPr id="1044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445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mtClean="0"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Област бр. 3 © Факултет медицинских наука Универзитета у Крагујевцу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/>
              <a:t>Информатичке методе у биомедицинским истраживањима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A26CAA4-6C0C-4433-BF7F-8D53EB73BC1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mtClean="0"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Област бр. 3 © Факултет медицинских наука Универзитета у Крагујевцу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/>
              <a:t>Информатичке методе у биомедицинским истраживањима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43431BC-2144-4DD1-90C5-016417D06F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1463" y="122238"/>
            <a:ext cx="2065337" cy="61087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25450" y="122238"/>
            <a:ext cx="6043613" cy="61087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mtClean="0"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Област бр. 3 © Факултет медицинских наука Универзитета у Крагујевцу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/>
              <a:t>Информатичке методе у биомедицинским истраживањима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A1519AE-EF17-4546-8B82-56FAAAD93A5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5450" y="122238"/>
            <a:ext cx="826135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mtClean="0"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Област бр. 3 © Факултет медицинских наука Универзитета у Крагујевцу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/>
              <a:t>Информатичке методе у биомедицинским истраживањима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50E2668-016C-4FCB-8F3A-0B868D006AE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0" y="6424613"/>
            <a:ext cx="3375025" cy="323850"/>
          </a:xfrm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dirty="0" err="1" smtClean="0"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Област бр. 3 © Факултет медицинских наука Универзитета у Крагујевцу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/>
              <a:t>Информатичке методе у биомедицинским истраживањима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3E21BEC-7CAF-4E50-A823-A172090FDD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mtClean="0"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Област бр. 3 © Факултет медицинских наука Универзитета у Крагујевцу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/>
              <a:t>Информатичке методе у биомедицинским истраживањима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1A4DA7A-0022-44AC-894F-66F264F866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4950"/>
            <a:ext cx="4038600" cy="47259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04950"/>
            <a:ext cx="4038600" cy="47259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mtClean="0"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Област бр. 3 © Факултет медицинских наука Универзитета у Крагујевцу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/>
              <a:t>Информатичке методе у биомедицинским истраживањима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A672A6B-3F76-4B0D-9F39-8AFF91EF01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mtClean="0"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Област бр. 3 © Факултет медицинских наука Универзитета у Крагујевцу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/>
              <a:t>Информатичке методе у биомедицинским истраживањима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F4D7CCD-E5F9-4A50-8231-3D73A675A55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mtClean="0"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Област бр. 3 © Факултет медицинских наука Универзитета у Крагујевцу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/>
              <a:t>Информатичке методе у биомедицинским истраживањима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3183732-3C8F-4BAE-94A1-602A6EEB70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mtClean="0"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Област бр. 3 © Факултет медицинских наука Универзитета у Крагујевцу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/>
              <a:t>Информатичке методе у биомедицинским истраживањима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E7E38FD-8EB0-4076-8BC6-AFB71C74917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mtClean="0"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Област бр. 3 © Факултет медицинских наука Универзитета у Крагујевцу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/>
              <a:t>Информатичке методе у биомедицинским истраживањима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F02708F-6BE0-4A79-8A4E-D5DD8CFB2C9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mtClean="0"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Област бр. 3 © Факултет медицинских наука Универзитета у Крагујевцу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/>
              <a:t>Информатичке методе у биомедицинским истраживањима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F4C091C-799D-4131-AFF6-314CDBB2CA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"/>
          <p:cNvSpPr>
            <a:spLocks noChangeArrowheads="1"/>
          </p:cNvSpPr>
          <p:nvPr/>
        </p:nvSpPr>
        <p:spPr bwMode="auto">
          <a:xfrm>
            <a:off x="0" y="6454775"/>
            <a:ext cx="9144000" cy="403225"/>
          </a:xfrm>
          <a:prstGeom prst="rect">
            <a:avLst/>
          </a:prstGeom>
          <a:solidFill>
            <a:srgbClr val="C0C0C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25450" y="122238"/>
            <a:ext cx="82613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4950"/>
            <a:ext cx="8229600" cy="472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424613"/>
            <a:ext cx="3779838" cy="32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smtClean="0">
                <a:cs typeface="+mn-cs"/>
              </a:defRPr>
            </a:lvl1pPr>
          </a:lstStyle>
          <a:p>
            <a:pPr>
              <a:defRPr/>
            </a:pPr>
            <a:r>
              <a:rPr lang="en-US"/>
              <a:t>Област бр. 3 © Факултет медицинских наука Универзитета у Крагујевцу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54400" y="6416675"/>
            <a:ext cx="2895600" cy="352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 smtClean="0"/>
            </a:lvl1pPr>
          </a:lstStyle>
          <a:p>
            <a:pPr>
              <a:defRPr/>
            </a:pPr>
            <a:r>
              <a:rPr lang="en-US"/>
              <a:t>Информатичке методе у биомедицинским истраживањима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80188" y="6505575"/>
            <a:ext cx="2133600" cy="352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D0EC58B5-9C9F-49F1-A026-C80F35EF705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32" name="Line 8"/>
          <p:cNvSpPr>
            <a:spLocks noChangeShapeType="1"/>
          </p:cNvSpPr>
          <p:nvPr/>
        </p:nvSpPr>
        <p:spPr bwMode="auto">
          <a:xfrm>
            <a:off x="423863" y="1268413"/>
            <a:ext cx="8218487" cy="0"/>
          </a:xfrm>
          <a:prstGeom prst="line">
            <a:avLst/>
          </a:prstGeom>
          <a:noFill/>
          <a:ln w="38100">
            <a:solidFill>
              <a:srgbClr val="C0C0C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33" name="Line 9"/>
          <p:cNvSpPr>
            <a:spLocks noChangeShapeType="1"/>
          </p:cNvSpPr>
          <p:nvPr/>
        </p:nvSpPr>
        <p:spPr bwMode="auto">
          <a:xfrm>
            <a:off x="423863" y="1312863"/>
            <a:ext cx="4186237" cy="0"/>
          </a:xfrm>
          <a:prstGeom prst="line">
            <a:avLst/>
          </a:prstGeom>
          <a:noFill/>
          <a:ln w="38100">
            <a:solidFill>
              <a:srgbClr val="FFFF99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ransition/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Microsoft_Office_Word_97_-_2003_Document1.doc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Microsoft_Office_Word_97_-_2003_Document2.doc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Microsoft_Office_Word_97_-_2003_Document3.doc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Microsoft_Office_Word_97_-_2003_Document4.doc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Microsoft_Office_Word_97_-_2003_Document5.doc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8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1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4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7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9.pn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1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5.png"/><Relationship Id="rId4" Type="http://schemas.openxmlformats.org/officeDocument/2006/relationships/image" Target="../media/image84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8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1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3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7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4.png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7.pn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054225"/>
            <a:ext cx="9144000" cy="1752600"/>
          </a:xfrm>
        </p:spPr>
        <p:txBody>
          <a:bodyPr lIns="90000" tIns="46800" rIns="90000" bIns="46800"/>
          <a:lstStyle/>
          <a:p>
            <a:pPr defTabSz="457200" eaLnBrk="1" hangingPunct="1">
              <a:buClr>
                <a:srgbClr val="000066"/>
              </a:buCl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mtClean="0"/>
              <a:t>      MICROSOFT EXCEL  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379413" y="3886200"/>
            <a:ext cx="8178800" cy="1376363"/>
          </a:xfrm>
        </p:spPr>
        <p:txBody>
          <a:bodyPr lIns="90000" tIns="46800" rIns="90000" bIns="46800">
            <a:spAutoFit/>
          </a:bodyPr>
          <a:lstStyle/>
          <a:p>
            <a:pPr marL="0" indent="0" defTabSz="457200" eaLnBrk="1" hangingPunct="1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Latn-CS" sz="1400" smtClean="0"/>
              <a:t>Назив предмета:</a:t>
            </a:r>
            <a:r>
              <a:rPr lang="sr-Latn-CS" sz="1400" b="1" smtClean="0"/>
              <a:t>  	</a:t>
            </a:r>
            <a:r>
              <a:rPr lang="ru-RU" sz="1400" b="1" smtClean="0"/>
              <a:t>ИНФОРМАТИЧКЕ МЕТОДЕ У БИОМЕДИЦИНСКИМ ИСТРАЖИВАЊИМА</a:t>
            </a:r>
            <a:endParaRPr lang="sr-Latn-CS" sz="1400" b="1" smtClean="0"/>
          </a:p>
          <a:p>
            <a:pPr marL="0" indent="0" defTabSz="457200" eaLnBrk="1" hangingPunct="1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Cyrl-CS" sz="1400" smtClean="0"/>
              <a:t>Област</a:t>
            </a:r>
            <a:r>
              <a:rPr lang="sr-Latn-CS" sz="1400" smtClean="0"/>
              <a:t> бр. 03</a:t>
            </a:r>
            <a:r>
              <a:rPr lang="sr-Latn-CS" sz="1400" b="1" smtClean="0"/>
              <a:t> 	</a:t>
            </a:r>
          </a:p>
          <a:p>
            <a:pPr marL="0" indent="0" defTabSz="457200" eaLnBrk="1" hangingPunct="1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Latn-CS" sz="1400" smtClean="0"/>
              <a:t>Наставна јединица: 	</a:t>
            </a:r>
            <a:r>
              <a:rPr lang="sr-Latn-CS" sz="1400" b="1" smtClean="0"/>
              <a:t>Microsoft Excel 2007</a:t>
            </a:r>
          </a:p>
          <a:p>
            <a:pPr marL="0" indent="0" defTabSz="457200" eaLnBrk="1" hangingPunct="1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Latn-CS" sz="1400" smtClean="0"/>
              <a:t>Тематске јединице: 	</a:t>
            </a:r>
            <a:r>
              <a:rPr lang="ru-RU" sz="1400" b="1" smtClean="0"/>
              <a:t>Програм за табеларне прорачуне.</a:t>
            </a:r>
            <a:endParaRPr lang="sr-Latn-CS" sz="1400" b="1" smtClean="0"/>
          </a:p>
          <a:p>
            <a:pPr marL="0" indent="0" defTabSz="457200" eaLnBrk="1" hangingPunct="1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Cyrl-CS" sz="1400" smtClean="0"/>
              <a:t>Припремио</a:t>
            </a:r>
            <a:r>
              <a:rPr lang="sr-Latn-CS" sz="1400" smtClean="0"/>
              <a:t>: 	</a:t>
            </a:r>
            <a:r>
              <a:rPr lang="sr-Cyrl-CS" sz="1400" b="1" i="1" smtClean="0"/>
              <a:t>Проф.</a:t>
            </a:r>
            <a:r>
              <a:rPr lang="sr-Latn-CS" sz="1400" b="1" i="1" smtClean="0"/>
              <a:t> др Небојша Здравковић</a:t>
            </a:r>
            <a:endParaRPr lang="en-US" sz="1400" b="1" i="1" smtClean="0"/>
          </a:p>
        </p:txBody>
      </p:sp>
      <p:sp>
        <p:nvSpPr>
          <p:cNvPr id="14340" name="Line 4"/>
          <p:cNvSpPr>
            <a:spLocks noChangeShapeType="1"/>
          </p:cNvSpPr>
          <p:nvPr/>
        </p:nvSpPr>
        <p:spPr bwMode="auto">
          <a:xfrm>
            <a:off x="949325" y="3287713"/>
            <a:ext cx="4783138" cy="1587"/>
          </a:xfrm>
          <a:prstGeom prst="line">
            <a:avLst/>
          </a:prstGeom>
          <a:noFill/>
          <a:ln w="38227">
            <a:solidFill>
              <a:srgbClr val="FEEFB8"/>
            </a:solidFill>
            <a:miter lim="800000"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9144000" cy="19415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342" name="Line 7"/>
          <p:cNvSpPr>
            <a:spLocks noChangeShapeType="1"/>
          </p:cNvSpPr>
          <p:nvPr/>
        </p:nvSpPr>
        <p:spPr bwMode="auto">
          <a:xfrm>
            <a:off x="0" y="1995488"/>
            <a:ext cx="9144000" cy="0"/>
          </a:xfrm>
          <a:prstGeom prst="line">
            <a:avLst/>
          </a:prstGeom>
          <a:noFill/>
          <a:ln w="28575">
            <a:solidFill>
              <a:srgbClr val="80808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855663" y="6180138"/>
            <a:ext cx="721518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Clr>
                <a:srgbClr val="333399"/>
              </a:buClr>
              <a:buSzPct val="100000"/>
              <a:buFont typeface="Arial" charset="0"/>
              <a:buNone/>
            </a:pPr>
            <a:r>
              <a:rPr lang="ru-RU" sz="1000"/>
              <a:t>Copyright © </a:t>
            </a:r>
            <a:r>
              <a:rPr lang="ru-RU" sz="1000" smtClean="0"/>
              <a:t>201</a:t>
            </a:r>
            <a:r>
              <a:rPr lang="sr-Latn-RS" sz="1000" smtClean="0"/>
              <a:t>6</a:t>
            </a:r>
            <a:r>
              <a:rPr lang="ru-RU" sz="1000" smtClean="0"/>
              <a:t> </a:t>
            </a:r>
            <a:r>
              <a:rPr lang="ru-RU" sz="1000"/>
              <a:t>– Факултет медицинских наука Универзитета у Крагујевцу. Копирање и умножавање није дозвољено.</a:t>
            </a:r>
          </a:p>
        </p:txBody>
      </p:sp>
      <p:pic>
        <p:nvPicPr>
          <p:cNvPr id="14344" name="Picture 12" descr="memo grb cop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9550" y="166688"/>
            <a:ext cx="8737600" cy="160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Информатичке методе у биомедицинским истраживањима</a:t>
            </a:r>
          </a:p>
        </p:txBody>
      </p:sp>
      <p:sp>
        <p:nvSpPr>
          <p:cNvPr id="22531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2EE68C2-0829-4DC8-A074-CC4FDE09DACB}" type="slidenum">
              <a:rPr lang="en-US"/>
              <a:pPr/>
              <a:t>10</a:t>
            </a:fld>
            <a:endParaRPr lang="en-US"/>
          </a:p>
        </p:txBody>
      </p:sp>
      <p:sp>
        <p:nvSpPr>
          <p:cNvPr id="2253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600" i="1" smtClean="0"/>
              <a:t>Изглед радних листова (</a:t>
            </a:r>
            <a:r>
              <a:rPr lang="en-GB" sz="3600" i="1" smtClean="0"/>
              <a:t>Sheet1, Sheet2 </a:t>
            </a:r>
            <a:r>
              <a:rPr lang="sr-Cyrl-CS" sz="3600" smtClean="0"/>
              <a:t>и</a:t>
            </a:r>
            <a:r>
              <a:rPr lang="en-GB" sz="3600" i="1" smtClean="0"/>
              <a:t> Sheet3)</a:t>
            </a:r>
            <a:r>
              <a:rPr lang="sr-Latn-CS" sz="3600" smtClean="0"/>
              <a:t> </a:t>
            </a:r>
          </a:p>
        </p:txBody>
      </p:sp>
      <p:sp>
        <p:nvSpPr>
          <p:cNvPr id="2253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GB" sz="2400" smtClean="0"/>
              <a:t>У </a:t>
            </a:r>
            <a:r>
              <a:rPr lang="en-GB" sz="2400" i="1" smtClean="0"/>
              <a:t>Excel</a:t>
            </a:r>
            <a:r>
              <a:rPr lang="en-GB" sz="2400" smtClean="0"/>
              <a:t> прозору </a:t>
            </a:r>
            <a:r>
              <a:rPr lang="sr-Cyrl-CS" sz="2400" smtClean="0"/>
              <a:t>имамо </a:t>
            </a:r>
            <a:r>
              <a:rPr lang="en-GB" sz="2400" smtClean="0"/>
              <a:t>прозор радне књиге (</a:t>
            </a:r>
            <a:r>
              <a:rPr lang="en-GB" sz="2400" i="1" smtClean="0"/>
              <a:t>workbook</a:t>
            </a:r>
            <a:r>
              <a:rPr lang="en-GB" sz="2400" smtClean="0"/>
              <a:t>) са приказаним тренутно активним радним листом (</a:t>
            </a:r>
            <a:r>
              <a:rPr lang="en-GB" sz="2400" i="1" smtClean="0"/>
              <a:t>worksheet</a:t>
            </a:r>
            <a:r>
              <a:rPr lang="en-GB" sz="2400" smtClean="0"/>
              <a:t>)</a:t>
            </a:r>
            <a:endParaRPr lang="sr-Latn-CS" sz="2400" smtClean="0"/>
          </a:p>
          <a:p>
            <a:pPr eaLnBrk="1" hangingPunct="1"/>
            <a:r>
              <a:rPr lang="en-GB" sz="2400" smtClean="0"/>
              <a:t>Сваки радни лист је засебна целина</a:t>
            </a:r>
            <a:endParaRPr lang="sr-Cyrl-CS" sz="2400" smtClean="0"/>
          </a:p>
          <a:p>
            <a:pPr lvl="1" eaLnBrk="1" hangingPunct="1"/>
            <a:r>
              <a:rPr lang="en-GB" sz="2000" smtClean="0"/>
              <a:t>садржи мрежу колона (означених словима абецеде) и редова (означ</a:t>
            </a:r>
            <a:r>
              <a:rPr lang="sr-Cyrl-CS" sz="2000" smtClean="0"/>
              <a:t>е</a:t>
            </a:r>
            <a:r>
              <a:rPr lang="en-GB" sz="2000" smtClean="0"/>
              <a:t>них бројевима)</a:t>
            </a:r>
            <a:endParaRPr lang="sr-Latn-CS" sz="2000" smtClean="0"/>
          </a:p>
          <a:p>
            <a:pPr eaLnBrk="1" hangingPunct="1"/>
            <a:r>
              <a:rPr lang="en-GB" sz="2400" smtClean="0"/>
              <a:t>На пресецима редова и колона налазе се "кућице" које се називају ћелије (</a:t>
            </a:r>
            <a:r>
              <a:rPr lang="en-GB" sz="2400" i="1" smtClean="0"/>
              <a:t>cell</a:t>
            </a:r>
            <a:r>
              <a:rPr lang="en-GB" sz="2400" smtClean="0"/>
              <a:t>)</a:t>
            </a:r>
            <a:endParaRPr lang="sr-Cyrl-CS" sz="2400" smtClean="0"/>
          </a:p>
          <a:p>
            <a:pPr eaLnBrk="1" hangingPunct="1"/>
            <a:r>
              <a:rPr lang="en-GB" sz="2400" smtClean="0"/>
              <a:t>Број радних листова се може мењати по потреби</a:t>
            </a:r>
            <a:endParaRPr lang="sr-Cyrl-CS" sz="2400" smtClean="0"/>
          </a:p>
          <a:p>
            <a:pPr lvl="1" eaLnBrk="1" hangingPunct="1"/>
            <a:r>
              <a:rPr lang="en-GB" sz="2000" smtClean="0"/>
              <a:t>иницијално је постављен на 3</a:t>
            </a:r>
            <a:endParaRPr lang="sr-Latn-CS" sz="2000" smtClean="0"/>
          </a:p>
        </p:txBody>
      </p:sp>
      <p:pic>
        <p:nvPicPr>
          <p:cNvPr id="22534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5638" y="5486400"/>
            <a:ext cx="8283575" cy="941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5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Област бр. 3 © Факултет медицинских наука Универзитета у Крагујевцу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Информатичке методе у биомедицинским истраживањима</a:t>
            </a:r>
          </a:p>
        </p:txBody>
      </p:sp>
      <p:sp>
        <p:nvSpPr>
          <p:cNvPr id="2355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A69824D-AB46-4BBB-A131-F8B587DACD46}" type="slidenum">
              <a:rPr lang="en-US"/>
              <a:pPr/>
              <a:t>11</a:t>
            </a:fld>
            <a:endParaRPr lang="en-US"/>
          </a:p>
        </p:txBody>
      </p:sp>
      <p:sp>
        <p:nvSpPr>
          <p:cNvPr id="2355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600" i="1" smtClean="0"/>
              <a:t>Кретање кроз документ коришћењем тастатуре</a:t>
            </a:r>
            <a:r>
              <a:rPr lang="sr-Latn-CS" sz="3600" smtClean="0"/>
              <a:t> </a:t>
            </a:r>
          </a:p>
        </p:txBody>
      </p:sp>
      <p:graphicFrame>
        <p:nvGraphicFramePr>
          <p:cNvPr id="23557" name="Object 5"/>
          <p:cNvGraphicFramePr>
            <a:graphicFrameLocks noChangeAspect="1"/>
          </p:cNvGraphicFramePr>
          <p:nvPr>
            <p:ph idx="1"/>
          </p:nvPr>
        </p:nvGraphicFramePr>
        <p:xfrm>
          <a:off x="38100" y="1852613"/>
          <a:ext cx="9144000" cy="3606800"/>
        </p:xfrm>
        <a:graphic>
          <a:graphicData uri="http://schemas.openxmlformats.org/presentationml/2006/ole">
            <p:oleObj spid="_x0000_s23557" name="Document" r:id="rId4" imgW="5909347" imgH="2329822" progId="Word.Document.8">
              <p:embed/>
            </p:oleObj>
          </a:graphicData>
        </a:graphic>
      </p:graphicFrame>
      <p:sp>
        <p:nvSpPr>
          <p:cNvPr id="23558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Област бр. 3 © Факултет медицинских наука Универзитета у Крагујевцу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Информатичке методе у биомедицинским истраживањима</a:t>
            </a:r>
          </a:p>
        </p:txBody>
      </p:sp>
      <p:sp>
        <p:nvSpPr>
          <p:cNvPr id="24579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36EDE98-C12A-40DB-9812-3A10846B4F46}" type="slidenum">
              <a:rPr lang="en-US"/>
              <a:pPr/>
              <a:t>12</a:t>
            </a:fld>
            <a:endParaRPr lang="en-US"/>
          </a:p>
        </p:txBody>
      </p:sp>
      <p:sp>
        <p:nvSpPr>
          <p:cNvPr id="2458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3600" i="1" smtClean="0"/>
              <a:t>"Скок" на жељену ћелију притиском на тастер F5</a:t>
            </a:r>
            <a:endParaRPr lang="sr-Latn-CS" sz="3600" i="1" smtClean="0"/>
          </a:p>
        </p:txBody>
      </p:sp>
      <p:pic>
        <p:nvPicPr>
          <p:cNvPr id="24581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3775" y="1898650"/>
            <a:ext cx="4333875" cy="401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2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Област бр. 3 © Факултет медицинских наука Универзитета у Крагујевцу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Информатичке методе у биомедицинским истраживањима</a:t>
            </a:r>
          </a:p>
        </p:txBody>
      </p:sp>
      <p:sp>
        <p:nvSpPr>
          <p:cNvPr id="25603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10F7AB2-F270-4C47-856F-4ED311DC6CB1}" type="slidenum">
              <a:rPr lang="en-US"/>
              <a:pPr/>
              <a:t>13</a:t>
            </a:fld>
            <a:endParaRPr lang="en-US"/>
          </a:p>
        </p:txBody>
      </p:sp>
      <p:sp>
        <p:nvSpPr>
          <p:cNvPr id="2560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sz="3600" i="1" smtClean="0"/>
              <a:t>Коришћење команде Split за дељење екрана</a:t>
            </a:r>
            <a:r>
              <a:rPr lang="sr-Latn-CS" sz="3600" smtClean="0"/>
              <a:t> </a:t>
            </a:r>
          </a:p>
        </p:txBody>
      </p:sp>
      <p:pic>
        <p:nvPicPr>
          <p:cNvPr id="25605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3588" y="1473200"/>
            <a:ext cx="4891087" cy="146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6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13213" y="3030538"/>
            <a:ext cx="4132262" cy="267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7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Област бр. 3 © Факултет медицинских наука Универзитета у Крагујевцу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Информатичке методе у биомедицинским истраживањима</a:t>
            </a:r>
          </a:p>
        </p:txBody>
      </p:sp>
      <p:sp>
        <p:nvSpPr>
          <p:cNvPr id="26627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005CA7B-0199-466D-8F75-9E4394CCD7D8}" type="slidenum">
              <a:rPr lang="en-US"/>
              <a:pPr/>
              <a:t>14</a:t>
            </a:fld>
            <a:endParaRPr lang="en-US"/>
          </a:p>
        </p:txBody>
      </p:sp>
      <p:sp>
        <p:nvSpPr>
          <p:cNvPr id="2662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sz="3600" smtClean="0"/>
              <a:t>Руковање са</a:t>
            </a:r>
            <a:r>
              <a:rPr lang="sr-Latn-CS" sz="3600" smtClean="0"/>
              <a:t> </a:t>
            </a:r>
            <a:r>
              <a:rPr lang="en-GB" sz="3600" smtClean="0"/>
              <a:t>радним листовима</a:t>
            </a:r>
            <a:endParaRPr lang="sr-Latn-CS" sz="3600" smtClean="0"/>
          </a:p>
        </p:txBody>
      </p:sp>
      <p:sp>
        <p:nvSpPr>
          <p:cNvPr id="2662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GB" sz="2400" smtClean="0"/>
              <a:t>Са радним листовима се рукује као и са самим ћелијама</a:t>
            </a:r>
            <a:endParaRPr lang="sr-Cyrl-CS" sz="2400" smtClean="0"/>
          </a:p>
          <a:p>
            <a:pPr lvl="1" eaLnBrk="1" hangingPunct="1"/>
            <a:r>
              <a:rPr lang="en-GB" sz="2000" smtClean="0"/>
              <a:t>могу се означавати (</a:t>
            </a:r>
            <a:r>
              <a:rPr lang="en-GB" sz="2000" b="1" i="1" smtClean="0"/>
              <a:t>select</a:t>
            </a:r>
            <a:r>
              <a:rPr lang="en-GB" sz="2000" smtClean="0"/>
              <a:t>), копирати, премештати</a:t>
            </a:r>
            <a:r>
              <a:rPr lang="sr-Cyrl-CS" sz="2000" smtClean="0"/>
              <a:t>, </a:t>
            </a:r>
            <a:r>
              <a:rPr lang="en-GB" sz="2000" smtClean="0"/>
              <a:t>... у оквиру једне или више радних књига</a:t>
            </a:r>
            <a:endParaRPr lang="sr-Cyrl-CS" sz="2000" smtClean="0"/>
          </a:p>
          <a:p>
            <a:pPr eaLnBrk="1" hangingPunct="1"/>
            <a:r>
              <a:rPr lang="en-GB" sz="2400" smtClean="0"/>
              <a:t>Селекција је више него једноставна - само се кликне на таб (језичак) жељеног листа</a:t>
            </a:r>
            <a:endParaRPr lang="sr-Cyrl-CS" sz="2400" smtClean="0"/>
          </a:p>
          <a:p>
            <a:pPr eaLnBrk="1" hangingPunct="1"/>
            <a:r>
              <a:rPr lang="sr-Cyrl-CS" sz="2400" smtClean="0"/>
              <a:t>А</a:t>
            </a:r>
            <a:r>
              <a:rPr lang="en-GB" sz="2400" smtClean="0"/>
              <a:t>ко их је потребно неколико, постоје два начина: </a:t>
            </a:r>
            <a:endParaRPr lang="sr-Cyrl-CS" sz="2400" smtClean="0"/>
          </a:p>
          <a:p>
            <a:pPr lvl="1" eaLnBrk="1" hangingPunct="1"/>
            <a:r>
              <a:rPr lang="en-GB" sz="2000" smtClean="0"/>
              <a:t>уколико желимо да означимо неколико суседних листова кликнемо на први, а затим држећи притиснут </a:t>
            </a:r>
            <a:r>
              <a:rPr lang="en-GB" sz="2000" b="1" i="1" smtClean="0"/>
              <a:t>Shift</a:t>
            </a:r>
            <a:r>
              <a:rPr lang="en-GB" sz="2000" smtClean="0"/>
              <a:t>, на последњи у групи</a:t>
            </a:r>
            <a:endParaRPr lang="sr-Cyrl-CS" sz="2000" smtClean="0"/>
          </a:p>
          <a:p>
            <a:pPr lvl="1" eaLnBrk="1" hangingPunct="1"/>
            <a:r>
              <a:rPr lang="sr-Cyrl-CS" sz="2000" smtClean="0"/>
              <a:t>з</a:t>
            </a:r>
            <a:r>
              <a:rPr lang="en-GB" sz="2000" smtClean="0"/>
              <a:t>а несуседне листове кликћемо на њихове табове држећи притиснут </a:t>
            </a:r>
            <a:r>
              <a:rPr lang="en-GB" sz="2000" b="1" i="1" smtClean="0"/>
              <a:t>Ctrl</a:t>
            </a:r>
            <a:endParaRPr lang="sr-Latn-CS" sz="2000" smtClean="0"/>
          </a:p>
        </p:txBody>
      </p:sp>
      <p:sp>
        <p:nvSpPr>
          <p:cNvPr id="26630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Област бр. 3 © Факултет медицинских наука Универзитета у Крагујевцу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Информатичке методе у биомедицинским истраживањима</a:t>
            </a:r>
          </a:p>
        </p:txBody>
      </p:sp>
      <p:sp>
        <p:nvSpPr>
          <p:cNvPr id="27651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08E724E-3EA8-4213-8444-4A68A476FE6C}" type="slidenum">
              <a:rPr lang="en-US"/>
              <a:pPr/>
              <a:t>15</a:t>
            </a:fld>
            <a:endParaRPr lang="en-US"/>
          </a:p>
        </p:txBody>
      </p:sp>
      <p:sp>
        <p:nvSpPr>
          <p:cNvPr id="2765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3600" smtClean="0"/>
              <a:t>Додавање</a:t>
            </a:r>
            <a:r>
              <a:rPr lang="sr-Cyrl-CS" sz="3600" smtClean="0"/>
              <a:t>, брисање, копирање и померање радних </a:t>
            </a:r>
            <a:r>
              <a:rPr lang="en-GB" sz="3600" smtClean="0"/>
              <a:t>листова</a:t>
            </a:r>
            <a:r>
              <a:rPr lang="sr-Latn-CS" sz="3600" smtClean="0"/>
              <a:t> </a:t>
            </a:r>
          </a:p>
        </p:txBody>
      </p:sp>
      <p:pic>
        <p:nvPicPr>
          <p:cNvPr id="27653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9575" y="1541463"/>
            <a:ext cx="2422525" cy="240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4" name="Picture 1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90989" y="1773766"/>
            <a:ext cx="2098675" cy="2046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5" name="Picture 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88680" y="1446213"/>
            <a:ext cx="2119312" cy="301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6" name="Picture 1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93234" y="3972455"/>
            <a:ext cx="2501900" cy="238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7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Област бр. 3 © Факултет медицинских наука Универзитета у Крагујевцу</a:t>
            </a:r>
          </a:p>
        </p:txBody>
      </p:sp>
      <p:pic>
        <p:nvPicPr>
          <p:cNvPr id="11" name="Picture 10"/>
          <p:cNvPicPr/>
          <p:nvPr/>
        </p:nvPicPr>
        <p:blipFill>
          <a:blip r:embed="rId7" cstate="print"/>
          <a:srcRect l="79161" t="4174" r="3182" b="54575"/>
          <a:stretch>
            <a:fillRect/>
          </a:stretch>
        </p:blipFill>
        <p:spPr bwMode="auto">
          <a:xfrm>
            <a:off x="3895357" y="3844821"/>
            <a:ext cx="2776376" cy="2572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Информатичке методе у биомедицинским истраживањима</a:t>
            </a:r>
          </a:p>
        </p:txBody>
      </p:sp>
      <p:sp>
        <p:nvSpPr>
          <p:cNvPr id="2867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3AF425AE-7D92-4350-BF04-F933C1F70562}" type="slidenum">
              <a:rPr lang="en-US"/>
              <a:pPr/>
              <a:t>16</a:t>
            </a:fld>
            <a:endParaRPr lang="en-US"/>
          </a:p>
        </p:txBody>
      </p:sp>
      <p:sp>
        <p:nvSpPr>
          <p:cNvPr id="2867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Рад са подацима</a:t>
            </a:r>
            <a:endParaRPr lang="sr-Latn-CS" smtClean="0"/>
          </a:p>
        </p:txBody>
      </p:sp>
      <p:sp>
        <p:nvSpPr>
          <p:cNvPr id="2867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pPr eaLnBrk="1" hangingPunct="1"/>
            <a:r>
              <a:rPr lang="en-GB" sz="2400" smtClean="0"/>
              <a:t>Текст је било која комбинација слова и цифара</a:t>
            </a:r>
            <a:endParaRPr lang="sr-Cyrl-CS" sz="2400" smtClean="0"/>
          </a:p>
          <a:p>
            <a:pPr lvl="1" eaLnBrk="1" hangingPunct="1"/>
            <a:r>
              <a:rPr lang="sr-Cyrl-CS" sz="2000" smtClean="0"/>
              <a:t>у</a:t>
            </a:r>
            <a:r>
              <a:rPr lang="en-GB" sz="2000" smtClean="0"/>
              <a:t>носите га тако што кликнете на жељену ћелију, откуцате текст и притиснете </a:t>
            </a:r>
            <a:r>
              <a:rPr lang="en-GB" sz="2000" b="1" i="1" smtClean="0"/>
              <a:t>Enter</a:t>
            </a:r>
            <a:endParaRPr lang="sr-Cyrl-CS" sz="2000" b="1" i="1" smtClean="0"/>
          </a:p>
          <a:p>
            <a:pPr lvl="1" eaLnBrk="1" hangingPunct="1"/>
            <a:r>
              <a:rPr lang="en-GB" sz="2000" smtClean="0"/>
              <a:t>текст се аутоматски поравнава на леву маргину ћелије</a:t>
            </a:r>
            <a:endParaRPr lang="sr-Cyrl-CS" sz="2000" smtClean="0"/>
          </a:p>
          <a:p>
            <a:pPr lvl="1" eaLnBrk="1" hangingPunct="1"/>
            <a:r>
              <a:rPr lang="sr-Cyrl-CS" sz="2000" smtClean="0"/>
              <a:t>а</a:t>
            </a:r>
            <a:r>
              <a:rPr lang="en-GB" sz="2000" smtClean="0"/>
              <a:t>ко пожелите да прекинете унос, притискате </a:t>
            </a:r>
            <a:r>
              <a:rPr lang="en-GB" sz="2000" b="1" i="1" smtClean="0"/>
              <a:t>Esc</a:t>
            </a:r>
            <a:endParaRPr lang="sr-Latn-RS" sz="2000" b="1" i="1" smtClean="0"/>
          </a:p>
          <a:p>
            <a:pPr lvl="1" eaLnBrk="1" hangingPunct="1"/>
            <a:r>
              <a:rPr lang="sr-Cyrl-CS" sz="2000" smtClean="0">
                <a:solidFill>
                  <a:schemeClr val="tx1"/>
                </a:solidFill>
                <a:latin typeface="+mn-lt"/>
              </a:rPr>
              <a:t>ако се жели унос броја који треба да се третира као текст треба испред њега откуцати апостроф (нпр. '32000).</a:t>
            </a:r>
            <a:endParaRPr lang="sr-Cyrl-CS" sz="2000" b="1" i="1" smtClean="0"/>
          </a:p>
          <a:p>
            <a:pPr eaLnBrk="1" hangingPunct="1"/>
            <a:r>
              <a:rPr lang="en-GB" sz="2400" smtClean="0"/>
              <a:t>Бројеви се састоје од цифара и специјалних знакова као што су </a:t>
            </a:r>
            <a:r>
              <a:rPr lang="en-GB" sz="2400" b="1" i="1" smtClean="0"/>
              <a:t>+, -, ( ),  %</a:t>
            </a:r>
            <a:r>
              <a:rPr lang="en-GB" sz="2400" smtClean="0"/>
              <a:t> и аутоматски се поравнавају на десну маргину ћелије</a:t>
            </a:r>
            <a:endParaRPr lang="sr-Cyrl-CS" sz="2400" smtClean="0"/>
          </a:p>
          <a:p>
            <a:pPr lvl="1" eaLnBrk="1" hangingPunct="1"/>
            <a:r>
              <a:rPr lang="sr-Cyrl-CS" sz="2000" smtClean="0"/>
              <a:t>б</a:t>
            </a:r>
            <a:r>
              <a:rPr lang="en-GB" sz="2000" smtClean="0"/>
              <a:t>ројеви се уносе на потпуно исти начин као и текст - долазак на ћелију, унос, </a:t>
            </a:r>
            <a:r>
              <a:rPr lang="en-GB" sz="2000" b="1" i="1" smtClean="0"/>
              <a:t>Enter</a:t>
            </a:r>
            <a:endParaRPr lang="sr-Cyrl-CS" sz="2000" b="1" i="1" smtClean="0"/>
          </a:p>
          <a:p>
            <a:pPr lvl="1" eaLnBrk="1" hangingPunct="1"/>
            <a:r>
              <a:rPr lang="sr-Cyrl-CS" sz="2000" smtClean="0"/>
              <a:t>а</a:t>
            </a:r>
            <a:r>
              <a:rPr lang="en-GB" sz="2000" smtClean="0"/>
              <a:t>ко се уместо броја појаве знаци 'тарабе' (</a:t>
            </a:r>
            <a:r>
              <a:rPr lang="en-GB" sz="2000" b="1" smtClean="0"/>
              <a:t>#</a:t>
            </a:r>
            <a:r>
              <a:rPr lang="en-GB" sz="2000" smtClean="0"/>
              <a:t>), то само значи да је ћелија сувише мала да се број прикаже у целини, али је и даље све у реду</a:t>
            </a:r>
            <a:endParaRPr lang="sr-Latn-CS" sz="2000" smtClean="0"/>
          </a:p>
        </p:txBody>
      </p:sp>
      <p:sp>
        <p:nvSpPr>
          <p:cNvPr id="28678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Област бр. 3 © Факултет медицинских наука Универзитета у Крагујевцу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Информатичке методе у биомедицинским истраживањима</a:t>
            </a:r>
          </a:p>
        </p:txBody>
      </p:sp>
      <p:sp>
        <p:nvSpPr>
          <p:cNvPr id="29699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06348B2-6F24-476A-9CD5-5954A807743C}" type="slidenum">
              <a:rPr lang="en-US"/>
              <a:pPr/>
              <a:t>17</a:t>
            </a:fld>
            <a:endParaRPr lang="en-US"/>
          </a:p>
        </p:txBody>
      </p:sp>
      <p:sp>
        <p:nvSpPr>
          <p:cNvPr id="2970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3600" i="1" smtClean="0"/>
              <a:t>Стандардни формати за датум и време</a:t>
            </a:r>
            <a:r>
              <a:rPr lang="sr-Latn-CS" sz="3600" smtClean="0"/>
              <a:t> </a:t>
            </a:r>
          </a:p>
        </p:txBody>
      </p:sp>
      <p:graphicFrame>
        <p:nvGraphicFramePr>
          <p:cNvPr id="29701" name="Object 3"/>
          <p:cNvGraphicFramePr>
            <a:graphicFrameLocks noChangeAspect="1"/>
          </p:cNvGraphicFramePr>
          <p:nvPr>
            <p:ph idx="1"/>
          </p:nvPr>
        </p:nvGraphicFramePr>
        <p:xfrm>
          <a:off x="709613" y="1408113"/>
          <a:ext cx="7710487" cy="4922837"/>
        </p:xfrm>
        <a:graphic>
          <a:graphicData uri="http://schemas.openxmlformats.org/presentationml/2006/ole">
            <p:oleObj spid="_x0000_s29701" name="Document" r:id="rId4" imgW="5909347" imgH="3953714" progId="Word.Document.8">
              <p:embed/>
            </p:oleObj>
          </a:graphicData>
        </a:graphic>
      </p:graphicFrame>
      <p:sp>
        <p:nvSpPr>
          <p:cNvPr id="29702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Област бр. 3 © Факултет медицинских наука Универзитета у Крагујевцу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Информатичке методе у биомедицинским истраживањима</a:t>
            </a:r>
          </a:p>
        </p:txBody>
      </p:sp>
      <p:sp>
        <p:nvSpPr>
          <p:cNvPr id="30723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07C6C45-8E70-4B97-8B41-023169F79E7B}" type="slidenum">
              <a:rPr lang="en-US"/>
              <a:pPr/>
              <a:t>18</a:t>
            </a:fld>
            <a:endParaRPr lang="en-US"/>
          </a:p>
        </p:txBody>
      </p:sp>
      <p:sp>
        <p:nvSpPr>
          <p:cNvPr id="3072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i="1" smtClean="0"/>
              <a:t>Уношење </a:t>
            </a:r>
            <a:r>
              <a:rPr lang="en-GB" i="1" smtClean="0"/>
              <a:t>бројчаних података</a:t>
            </a:r>
            <a:r>
              <a:rPr lang="sr-Latn-CS" smtClean="0"/>
              <a:t> </a:t>
            </a:r>
          </a:p>
        </p:txBody>
      </p:sp>
      <p:pic>
        <p:nvPicPr>
          <p:cNvPr id="30725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6213" y="2374900"/>
            <a:ext cx="2338387" cy="285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6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32425" y="1979613"/>
            <a:ext cx="2820988" cy="3328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7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Област бр. 3 © Факултет медицинских наука Универзитета у Крагујевцу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Информатичке методе у биомедицинским истраживањима</a:t>
            </a:r>
          </a:p>
        </p:txBody>
      </p:sp>
      <p:sp>
        <p:nvSpPr>
          <p:cNvPr id="31747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900460B-D77D-4DE8-ABC8-B65AFEE034BE}" type="slidenum">
              <a:rPr lang="en-US"/>
              <a:pPr/>
              <a:t>19</a:t>
            </a:fld>
            <a:endParaRPr lang="en-US"/>
          </a:p>
        </p:txBody>
      </p:sp>
      <p:sp>
        <p:nvSpPr>
          <p:cNvPr id="317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i="1" smtClean="0"/>
              <a:t>Форматирање </a:t>
            </a:r>
            <a:r>
              <a:rPr lang="en-GB" i="1" smtClean="0"/>
              <a:t>података</a:t>
            </a:r>
            <a:r>
              <a:rPr lang="sr-Latn-CS" smtClean="0"/>
              <a:t> </a:t>
            </a:r>
          </a:p>
        </p:txBody>
      </p:sp>
      <p:pic>
        <p:nvPicPr>
          <p:cNvPr id="31749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23975" y="1624013"/>
            <a:ext cx="2497138" cy="4665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0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57713" y="1733550"/>
            <a:ext cx="3046412" cy="4043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51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Област бр. 3 © Факултет медицинских наука Универзитета у Крагујевцу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Информатичке методе у биомедицинским истраживањима</a:t>
            </a:r>
          </a:p>
        </p:txBody>
      </p:sp>
      <p:sp>
        <p:nvSpPr>
          <p:cNvPr id="15363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32FA7F98-A789-4699-BC56-32AF736416F4}" type="slidenum">
              <a:rPr lang="en-US"/>
              <a:pPr/>
              <a:t>2</a:t>
            </a:fld>
            <a:endParaRPr lang="en-US"/>
          </a:p>
        </p:txBody>
      </p:sp>
      <p:sp>
        <p:nvSpPr>
          <p:cNvPr id="1536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l-PL" smtClean="0"/>
              <a:t>Увод</a:t>
            </a:r>
            <a:endParaRPr lang="sr-Latn-CS" smtClean="0"/>
          </a:p>
        </p:txBody>
      </p:sp>
      <p:sp>
        <p:nvSpPr>
          <p:cNvPr id="1536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GB" sz="2400" i="1" smtClean="0"/>
              <a:t>Spreadsheet</a:t>
            </a:r>
            <a:r>
              <a:rPr lang="en-GB" sz="2400" smtClean="0"/>
              <a:t> програми, или како то обично преводимо програми за унакрсна израчунавања, су идеја која је у многоме помогла да персонални рачунари стекну своје место на тржишту и постигну успех који данас имају</a:t>
            </a:r>
            <a:endParaRPr lang="sr-Latn-CS" sz="2400" smtClean="0"/>
          </a:p>
          <a:p>
            <a:pPr eaLnBrk="1" hangingPunct="1"/>
            <a:r>
              <a:rPr lang="en-GB" sz="2400" smtClean="0"/>
              <a:t>Тренутно је </a:t>
            </a:r>
            <a:r>
              <a:rPr lang="en-GB" sz="2400" i="1" smtClean="0"/>
              <a:t>Excel</a:t>
            </a:r>
            <a:r>
              <a:rPr lang="en-GB" sz="2400" smtClean="0"/>
              <a:t> најпродаванији програм своје врсте на свету, а у оштрој конкуренцији кроз коју се пробијао то сигурно није случајно</a:t>
            </a:r>
            <a:endParaRPr lang="sr-Latn-CS" sz="2400" smtClean="0"/>
          </a:p>
          <a:p>
            <a:pPr eaLnBrk="1" hangingPunct="1"/>
            <a:r>
              <a:rPr lang="en-GB" sz="2400" smtClean="0"/>
              <a:t>Временом су се искристалисале праве потребе, а сталним контактом </a:t>
            </a:r>
            <a:r>
              <a:rPr lang="en-GB" sz="2400" i="1" smtClean="0"/>
              <a:t>Microsoft</a:t>
            </a:r>
            <a:r>
              <a:rPr lang="en-GB" sz="2400" smtClean="0"/>
              <a:t>-а са корисницима и уважавајући њихова запажања додаване су нове опције и побољшаване старе</a:t>
            </a:r>
            <a:endParaRPr lang="sr-Latn-CS" sz="2400" smtClean="0"/>
          </a:p>
        </p:txBody>
      </p:sp>
      <p:sp>
        <p:nvSpPr>
          <p:cNvPr id="15366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Област бр. 3 © Факултет медицинских наука Универзитета у Крагујевцу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Информатичке методе у биомедицинским истраживањима</a:t>
            </a:r>
          </a:p>
        </p:txBody>
      </p:sp>
      <p:sp>
        <p:nvSpPr>
          <p:cNvPr id="32771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35EBAFA-C757-4C06-A064-14690B88CE82}" type="slidenum">
              <a:rPr lang="en-US"/>
              <a:pPr/>
              <a:t>20</a:t>
            </a:fld>
            <a:endParaRPr lang="en-US"/>
          </a:p>
        </p:txBody>
      </p:sp>
      <p:sp>
        <p:nvSpPr>
          <p:cNvPr id="3277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sz="3600" i="1" smtClean="0"/>
              <a:t>Форматирање коришћењем децималног формата</a:t>
            </a:r>
            <a:r>
              <a:rPr lang="sr-Latn-CS" sz="3600" smtClean="0"/>
              <a:t> </a:t>
            </a:r>
          </a:p>
        </p:txBody>
      </p:sp>
      <p:pic>
        <p:nvPicPr>
          <p:cNvPr id="32773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5600" y="1404938"/>
            <a:ext cx="4448175" cy="389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4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7125" y="1417638"/>
            <a:ext cx="3255963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5" name="Picture 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32463" y="4227513"/>
            <a:ext cx="1193800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6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Област бр. 3 © Факултет медицинских наука Универзитета у Крагујевцу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Информатичке методе у биомедицинским истраживањима</a:t>
            </a:r>
          </a:p>
        </p:txBody>
      </p:sp>
      <p:sp>
        <p:nvSpPr>
          <p:cNvPr id="3379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D88A7CD-3C0A-4055-93E4-505C84EDF24A}" type="slidenum">
              <a:rPr lang="en-US"/>
              <a:pPr/>
              <a:t>21</a:t>
            </a:fld>
            <a:endParaRPr lang="en-US"/>
          </a:p>
        </p:txBody>
      </p:sp>
      <p:sp>
        <p:nvSpPr>
          <p:cNvPr id="3379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sz="3600" i="1" smtClean="0"/>
              <a:t>Коришћење опције </a:t>
            </a:r>
            <a:r>
              <a:rPr lang="sr-Latn-CS" sz="3600" i="1" smtClean="0"/>
              <a:t>Center</a:t>
            </a:r>
            <a:r>
              <a:rPr lang="sr-Cyrl-CS" sz="3600" i="1" smtClean="0"/>
              <a:t> за поравнање</a:t>
            </a:r>
            <a:r>
              <a:rPr lang="sr-Latn-CS" sz="3600" smtClean="0"/>
              <a:t> </a:t>
            </a:r>
          </a:p>
        </p:txBody>
      </p:sp>
      <p:pic>
        <p:nvPicPr>
          <p:cNvPr id="33797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6100" y="1597025"/>
            <a:ext cx="3392488" cy="298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8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41788" y="1828800"/>
            <a:ext cx="3883025" cy="196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9" name="Picture 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86288" y="3957638"/>
            <a:ext cx="1128712" cy="2147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800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Област бр. 3 © Факултет медицинских наука Универзитета у Крагујевцу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Информатичке методе у биомедицинским истраживањима</a:t>
            </a:r>
          </a:p>
        </p:txBody>
      </p:sp>
      <p:sp>
        <p:nvSpPr>
          <p:cNvPr id="34819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322B16B-1F1C-4ED6-855D-599D81D2FFF8}" type="slidenum">
              <a:rPr lang="en-US"/>
              <a:pPr/>
              <a:t>22</a:t>
            </a:fld>
            <a:endParaRPr lang="en-US"/>
          </a:p>
        </p:txBody>
      </p:sp>
      <p:sp>
        <p:nvSpPr>
          <p:cNvPr id="3482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sz="3600" i="1" smtClean="0"/>
              <a:t>Линија са алаткама за форматирање података</a:t>
            </a:r>
            <a:r>
              <a:rPr lang="sr-Latn-CS" sz="3600" smtClean="0"/>
              <a:t> </a:t>
            </a:r>
          </a:p>
        </p:txBody>
      </p:sp>
      <p:sp>
        <p:nvSpPr>
          <p:cNvPr id="34821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Област бр. 3 © Факултет медицинских наука Универзитета у Крагујевцу</a:t>
            </a:r>
          </a:p>
        </p:txBody>
      </p:sp>
      <p:pic>
        <p:nvPicPr>
          <p:cNvPr id="348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663" y="2484438"/>
            <a:ext cx="8982075" cy="893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Информатичке методе у биомедицинским истраживањима</a:t>
            </a:r>
          </a:p>
        </p:txBody>
      </p:sp>
      <p:sp>
        <p:nvSpPr>
          <p:cNvPr id="35843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6F05550-F7C1-4DC3-B985-F87C8592CF4C}" type="slidenum">
              <a:rPr lang="en-US"/>
              <a:pPr/>
              <a:t>23</a:t>
            </a:fld>
            <a:endParaRPr lang="en-US"/>
          </a:p>
        </p:txBody>
      </p:sp>
      <p:sp>
        <p:nvSpPr>
          <p:cNvPr id="3584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i="1" smtClean="0"/>
              <a:t>К</a:t>
            </a:r>
            <a:r>
              <a:rPr lang="en-GB" i="1" smtClean="0"/>
              <a:t>оришћење опције Auto Fill</a:t>
            </a:r>
            <a:endParaRPr lang="sr-Latn-CS" i="1" smtClean="0"/>
          </a:p>
        </p:txBody>
      </p:sp>
      <p:pic>
        <p:nvPicPr>
          <p:cNvPr id="35845" name="Picture 8"/>
          <p:cNvPicPr>
            <a:picLocks noChangeAspect="1" noChangeArrowheads="1"/>
          </p:cNvPicPr>
          <p:nvPr/>
        </p:nvPicPr>
        <p:blipFill>
          <a:blip r:embed="rId3" cstate="print"/>
          <a:srcRect r="9985"/>
          <a:stretch>
            <a:fillRect/>
          </a:stretch>
        </p:blipFill>
        <p:spPr bwMode="auto">
          <a:xfrm>
            <a:off x="139701" y="1693332"/>
            <a:ext cx="3170766" cy="3534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6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Област бр. 3 © Факултет медицинских наука Универзитета у Крагујевцу</a:t>
            </a:r>
          </a:p>
        </p:txBody>
      </p:sp>
      <p:pic>
        <p:nvPicPr>
          <p:cNvPr id="7" name="Picture 6"/>
          <p:cNvPicPr/>
          <p:nvPr/>
        </p:nvPicPr>
        <p:blipFill>
          <a:blip r:embed="rId4" cstate="print"/>
          <a:srcRect l="73503" t="13971" r="12031" b="37990"/>
          <a:stretch>
            <a:fillRect/>
          </a:stretch>
        </p:blipFill>
        <p:spPr bwMode="auto">
          <a:xfrm>
            <a:off x="3454822" y="1579659"/>
            <a:ext cx="2700444" cy="420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/>
          <p:cNvPicPr/>
          <p:nvPr/>
        </p:nvPicPr>
        <p:blipFill>
          <a:blip r:embed="rId5" cstate="print"/>
          <a:srcRect l="73503" t="5147" r="8159" b="49020"/>
          <a:stretch>
            <a:fillRect/>
          </a:stretch>
        </p:blipFill>
        <p:spPr bwMode="auto">
          <a:xfrm>
            <a:off x="6262416" y="1681660"/>
            <a:ext cx="2779984" cy="4007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Информатичке методе у биомедицинским истраживањима</a:t>
            </a:r>
          </a:p>
        </p:txBody>
      </p:sp>
      <p:sp>
        <p:nvSpPr>
          <p:cNvPr id="36867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5393A9B-64D5-4D2E-937E-34A728888A1B}" type="slidenum">
              <a:rPr lang="en-US"/>
              <a:pPr/>
              <a:t>24</a:t>
            </a:fld>
            <a:endParaRPr lang="en-US"/>
          </a:p>
        </p:txBody>
      </p:sp>
      <p:sp>
        <p:nvSpPr>
          <p:cNvPr id="3686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600" i="1" smtClean="0"/>
              <a:t>Изглед картице Custom Lists у прозору Options</a:t>
            </a:r>
            <a:r>
              <a:rPr lang="sr-Latn-CS" sz="3600" smtClean="0"/>
              <a:t> </a:t>
            </a:r>
          </a:p>
        </p:txBody>
      </p:sp>
      <p:sp>
        <p:nvSpPr>
          <p:cNvPr id="36870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Област бр. 3 © Факултет медицинских наука Универзитета у Крагујевцу</a:t>
            </a:r>
          </a:p>
        </p:txBody>
      </p:sp>
      <p:pic>
        <p:nvPicPr>
          <p:cNvPr id="7" name="Picture 6"/>
          <p:cNvPicPr/>
          <p:nvPr/>
        </p:nvPicPr>
        <p:blipFill>
          <a:blip r:embed="rId3" cstate="print"/>
          <a:srcRect r="77284" b="56127"/>
          <a:stretch>
            <a:fillRect/>
          </a:stretch>
        </p:blipFill>
        <p:spPr bwMode="auto">
          <a:xfrm>
            <a:off x="334953" y="1874520"/>
            <a:ext cx="2022493" cy="2194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/>
          <p:cNvPicPr/>
          <p:nvPr/>
        </p:nvPicPr>
        <p:blipFill>
          <a:blip r:embed="rId4" cstate="print"/>
          <a:srcRect l="27961" t="15931" r="27774" b="19608"/>
          <a:stretch>
            <a:fillRect/>
          </a:stretch>
        </p:blipFill>
        <p:spPr bwMode="auto">
          <a:xfrm>
            <a:off x="2606112" y="1397294"/>
            <a:ext cx="6080687" cy="48680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Информатичке методе у биомедицинским истраживањима</a:t>
            </a:r>
          </a:p>
        </p:txBody>
      </p:sp>
      <p:sp>
        <p:nvSpPr>
          <p:cNvPr id="36867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5393A9B-64D5-4D2E-937E-34A728888A1B}" type="slidenum">
              <a:rPr lang="en-US"/>
              <a:pPr/>
              <a:t>25</a:t>
            </a:fld>
            <a:endParaRPr lang="en-US"/>
          </a:p>
        </p:txBody>
      </p:sp>
      <p:sp>
        <p:nvSpPr>
          <p:cNvPr id="3686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600" i="1" smtClean="0"/>
              <a:t>Изглед картице Custom Lists у прозору Options</a:t>
            </a:r>
            <a:r>
              <a:rPr lang="sr-Latn-CS" sz="3600" smtClean="0"/>
              <a:t> </a:t>
            </a:r>
          </a:p>
        </p:txBody>
      </p:sp>
      <p:pic>
        <p:nvPicPr>
          <p:cNvPr id="36869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66850" y="1466850"/>
            <a:ext cx="6272213" cy="483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70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Област бр. 3 © Факултет медицинских наука Универзитета у Крагујевцу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Информатичке методе у биомедицинским истраживањима</a:t>
            </a:r>
          </a:p>
        </p:txBody>
      </p:sp>
      <p:sp>
        <p:nvSpPr>
          <p:cNvPr id="37891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3146FCE6-77A4-46B2-8996-0653FB85016B}" type="slidenum">
              <a:rPr lang="en-US"/>
              <a:pPr/>
              <a:t>26</a:t>
            </a:fld>
            <a:endParaRPr lang="en-US"/>
          </a:p>
        </p:txBody>
      </p:sp>
      <p:sp>
        <p:nvSpPr>
          <p:cNvPr id="3789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i="1" smtClean="0"/>
              <a:t>Аутоматске листе</a:t>
            </a:r>
          </a:p>
        </p:txBody>
      </p:sp>
      <p:graphicFrame>
        <p:nvGraphicFramePr>
          <p:cNvPr id="37893" name="Object 4"/>
          <p:cNvGraphicFramePr>
            <a:graphicFrameLocks noChangeAspect="1"/>
          </p:cNvGraphicFramePr>
          <p:nvPr>
            <p:ph idx="1"/>
          </p:nvPr>
        </p:nvGraphicFramePr>
        <p:xfrm>
          <a:off x="1531938" y="1417638"/>
          <a:ext cx="5713412" cy="5013325"/>
        </p:xfrm>
        <a:graphic>
          <a:graphicData uri="http://schemas.openxmlformats.org/presentationml/2006/ole">
            <p:oleObj spid="_x0000_s37893" name="Document" r:id="rId4" imgW="5909347" imgH="5184862" progId="Word.Document.8">
              <p:embed/>
            </p:oleObj>
          </a:graphicData>
        </a:graphic>
      </p:graphicFrame>
      <p:sp>
        <p:nvSpPr>
          <p:cNvPr id="37894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Област бр. 3 © Факултет медицинских наука Универзитета у Крагујевцу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Информатичке методе у биомедицинским истраживањима</a:t>
            </a:r>
          </a:p>
        </p:txBody>
      </p:sp>
      <p:sp>
        <p:nvSpPr>
          <p:cNvPr id="3891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79F5D89-AEC5-4D78-BD85-7F3A47907A4C}" type="slidenum">
              <a:rPr lang="en-US"/>
              <a:pPr/>
              <a:t>27</a:t>
            </a:fld>
            <a:endParaRPr lang="en-US"/>
          </a:p>
        </p:txBody>
      </p:sp>
      <p:sp>
        <p:nvSpPr>
          <p:cNvPr id="3891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600" i="1" smtClean="0"/>
              <a:t>Изглед прозора за креирање серије</a:t>
            </a:r>
            <a:r>
              <a:rPr lang="sr-Latn-CS" sz="3600" smtClean="0"/>
              <a:t> </a:t>
            </a:r>
          </a:p>
        </p:txBody>
      </p:sp>
      <p:pic>
        <p:nvPicPr>
          <p:cNvPr id="38917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7800" y="1363663"/>
            <a:ext cx="5976938" cy="503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8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Област бр. 3 © Факултет медицинских наука Универзитета у Крагујевцу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Информатичке методе у биомедицинским истраживањима</a:t>
            </a:r>
          </a:p>
        </p:txBody>
      </p:sp>
      <p:sp>
        <p:nvSpPr>
          <p:cNvPr id="39939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3D301D0-621C-46AF-A878-C9A050BD6462}" type="slidenum">
              <a:rPr lang="en-US"/>
              <a:pPr/>
              <a:t>28</a:t>
            </a:fld>
            <a:endParaRPr lang="en-US"/>
          </a:p>
        </p:txBody>
      </p:sp>
      <p:sp>
        <p:nvSpPr>
          <p:cNvPr id="3994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i="1" smtClean="0"/>
              <a:t>Auto Complete</a:t>
            </a:r>
            <a:r>
              <a:rPr lang="en-GB" smtClean="0"/>
              <a:t> логика</a:t>
            </a:r>
            <a:endParaRPr lang="sr-Latn-CS" smtClean="0"/>
          </a:p>
        </p:txBody>
      </p:sp>
      <p:sp>
        <p:nvSpPr>
          <p:cNvPr id="3994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5000"/>
              </a:lnSpc>
            </a:pPr>
            <a:r>
              <a:rPr lang="en-GB" sz="2800" b="1" i="1" smtClean="0"/>
              <a:t>Auto Complete</a:t>
            </a:r>
            <a:r>
              <a:rPr lang="en-GB" sz="2800" smtClean="0"/>
              <a:t> логика прати шта сте уносили у претходним ћелијама и прави базу различитих ставки</a:t>
            </a:r>
            <a:endParaRPr lang="sr-Cyrl-CS" sz="2800" smtClean="0"/>
          </a:p>
          <a:p>
            <a:pPr eaLnBrk="1" hangingPunct="1">
              <a:lnSpc>
                <a:spcPct val="95000"/>
              </a:lnSpc>
            </a:pPr>
            <a:r>
              <a:rPr lang="en-GB" sz="2800" smtClean="0"/>
              <a:t>Када у празну ћелију почнете да куцате нешто, према тим првим карактерима ће се из базе вадити одговарајући садржај који ће бити приказан означено поред онога што сте откуцали</a:t>
            </a:r>
            <a:endParaRPr lang="sr-Cyrl-CS" sz="2800" smtClean="0"/>
          </a:p>
          <a:p>
            <a:pPr lvl="1" eaLnBrk="1" hangingPunct="1">
              <a:lnSpc>
                <a:spcPct val="95000"/>
              </a:lnSpc>
            </a:pPr>
            <a:r>
              <a:rPr lang="en-GB" sz="2400" smtClean="0"/>
              <a:t>може </a:t>
            </a:r>
            <a:r>
              <a:rPr lang="sr-Cyrl-CS" sz="2400" smtClean="0"/>
              <a:t>се </a:t>
            </a:r>
            <a:r>
              <a:rPr lang="en-GB" sz="2400" smtClean="0"/>
              <a:t>и обрисати једним притиском на </a:t>
            </a:r>
            <a:r>
              <a:rPr lang="en-GB" sz="2400" b="1" i="1" smtClean="0"/>
              <a:t>Del</a:t>
            </a:r>
            <a:endParaRPr lang="sr-Cyrl-CS" sz="2400" b="1" i="1" smtClean="0"/>
          </a:p>
          <a:p>
            <a:pPr lvl="1" eaLnBrk="1" hangingPunct="1">
              <a:lnSpc>
                <a:spcPct val="95000"/>
              </a:lnSpc>
            </a:pPr>
            <a:r>
              <a:rPr lang="sr-Cyrl-CS" sz="2400" smtClean="0"/>
              <a:t>ак</a:t>
            </a:r>
            <a:r>
              <a:rPr lang="en-GB" sz="2400" smtClean="0"/>
              <a:t>о је избор добар, само притиснете </a:t>
            </a:r>
            <a:r>
              <a:rPr lang="en-GB" sz="2400" b="1" i="1" smtClean="0"/>
              <a:t>Enter</a:t>
            </a:r>
            <a:r>
              <a:rPr lang="en-GB" sz="2400" smtClean="0"/>
              <a:t> и идете даље, а ако не - куцате даље</a:t>
            </a:r>
          </a:p>
        </p:txBody>
      </p:sp>
      <p:sp>
        <p:nvSpPr>
          <p:cNvPr id="39942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Област бр. 3 © Факултет медицинских наука Универзитета у Крагујевцу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Информатичке методе у биомедицинским истраживањима</a:t>
            </a:r>
          </a:p>
        </p:txBody>
      </p:sp>
      <p:sp>
        <p:nvSpPr>
          <p:cNvPr id="40963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861F001-D323-4748-BF1F-1903207AB2AE}" type="slidenum">
              <a:rPr lang="en-US"/>
              <a:pPr/>
              <a:t>29</a:t>
            </a:fld>
            <a:endParaRPr lang="en-US"/>
          </a:p>
        </p:txBody>
      </p:sp>
      <p:sp>
        <p:nvSpPr>
          <p:cNvPr id="4096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Измене података</a:t>
            </a:r>
            <a:endParaRPr lang="sr-Latn-CS" smtClean="0"/>
          </a:p>
        </p:txBody>
      </p:sp>
      <p:sp>
        <p:nvSpPr>
          <p:cNvPr id="4096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5000"/>
              </a:lnSpc>
            </a:pPr>
            <a:r>
              <a:rPr lang="en-GB" sz="2800" smtClean="0"/>
              <a:t>Да бисте заменили садржај новим, једноставно означите ћелију дуплим кликом на њу (или једним, па притиском на F2) и</a:t>
            </a:r>
            <a:endParaRPr lang="sr-Cyrl-CS" sz="2800" smtClean="0"/>
          </a:p>
          <a:p>
            <a:pPr lvl="1" eaLnBrk="1" hangingPunct="1">
              <a:lnSpc>
                <a:spcPct val="95000"/>
              </a:lnSpc>
            </a:pPr>
            <a:r>
              <a:rPr lang="en-GB" sz="2400" smtClean="0"/>
              <a:t>почните да куцате или мењате садржај на начин на који сте навикли у било ком текст едитору за </a:t>
            </a:r>
            <a:r>
              <a:rPr lang="en-GB" sz="2400" i="1" smtClean="0"/>
              <a:t>Windows</a:t>
            </a:r>
            <a:endParaRPr lang="sr-Cyrl-CS" sz="2400" i="1" smtClean="0"/>
          </a:p>
          <a:p>
            <a:pPr eaLnBrk="1" hangingPunct="1">
              <a:lnSpc>
                <a:spcPct val="95000"/>
              </a:lnSpc>
            </a:pPr>
            <a:r>
              <a:rPr lang="en-GB" sz="2800" smtClean="0"/>
              <a:t>Када завршите, притисните </a:t>
            </a:r>
            <a:r>
              <a:rPr lang="en-GB" sz="2800" b="1" i="1" smtClean="0"/>
              <a:t>Enter</a:t>
            </a:r>
            <a:r>
              <a:rPr lang="en-GB" sz="2800" smtClean="0"/>
              <a:t> (прихватање) или </a:t>
            </a:r>
            <a:r>
              <a:rPr lang="en-GB" sz="2800" b="1" i="1" smtClean="0"/>
              <a:t>Esc</a:t>
            </a:r>
            <a:r>
              <a:rPr lang="en-GB" sz="2800" smtClean="0"/>
              <a:t> (одустајање од измена)</a:t>
            </a:r>
            <a:endParaRPr lang="sr-Cyrl-CS" sz="2800" smtClean="0"/>
          </a:p>
          <a:p>
            <a:pPr eaLnBrk="1" hangingPunct="1">
              <a:lnSpc>
                <a:spcPct val="95000"/>
              </a:lnSpc>
            </a:pPr>
            <a:r>
              <a:rPr lang="en-GB" sz="2800" i="1" smtClean="0"/>
              <a:t>Excel</a:t>
            </a:r>
            <a:r>
              <a:rPr lang="en-GB" sz="2800" smtClean="0"/>
              <a:t> пружа и могућност провере исправности куцања (</a:t>
            </a:r>
            <a:r>
              <a:rPr lang="en-GB" sz="2800" b="1" i="1" smtClean="0"/>
              <a:t>spell checking</a:t>
            </a:r>
            <a:r>
              <a:rPr lang="en-GB" sz="2800" smtClean="0"/>
              <a:t>)</a:t>
            </a:r>
            <a:endParaRPr lang="sr-Cyrl-CS" sz="2800" smtClean="0"/>
          </a:p>
        </p:txBody>
      </p:sp>
      <p:sp>
        <p:nvSpPr>
          <p:cNvPr id="40966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Област бр. 3 © Факултет медицинских наука Универзитета у Крагујевцу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Информатичке методе у биомедицинским истраживањима</a:t>
            </a:r>
          </a:p>
        </p:txBody>
      </p:sp>
      <p:sp>
        <p:nvSpPr>
          <p:cNvPr id="16387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476A8D2-D49C-46F3-94E4-293175B5CD4C}" type="slidenum">
              <a:rPr lang="en-US"/>
              <a:pPr/>
              <a:t>3</a:t>
            </a:fld>
            <a:endParaRPr lang="en-US"/>
          </a:p>
        </p:txBody>
      </p:sp>
      <p:sp>
        <p:nvSpPr>
          <p:cNvPr id="1638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3600" i="1" smtClean="0"/>
              <a:t>Изглед основног прозора</a:t>
            </a:r>
            <a:r>
              <a:rPr lang="en-US" sz="3600" i="1" smtClean="0"/>
              <a:t> Excel-а</a:t>
            </a:r>
            <a:endParaRPr lang="sr-Latn-CS" sz="3600" i="1" smtClean="0"/>
          </a:p>
        </p:txBody>
      </p:sp>
      <p:pic>
        <p:nvPicPr>
          <p:cNvPr id="16389" name="Picture 8" descr="ЕЏ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1438275"/>
            <a:ext cx="8069263" cy="478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0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Област бр. 3 © Факултет медицинских наука Универзитета у Крагујевцу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Информатичке методе у биомедицинским истраживањима</a:t>
            </a:r>
          </a:p>
        </p:txBody>
      </p:sp>
      <p:sp>
        <p:nvSpPr>
          <p:cNvPr id="41987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3EA79BA-AA32-48DB-B5A1-98794758821B}" type="slidenum">
              <a:rPr lang="en-US"/>
              <a:pPr/>
              <a:t>30</a:t>
            </a:fld>
            <a:endParaRPr lang="en-US"/>
          </a:p>
        </p:txBody>
      </p:sp>
      <p:sp>
        <p:nvSpPr>
          <p:cNvPr id="4198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600" i="1" smtClean="0"/>
              <a:t>Област која обухвата </a:t>
            </a:r>
            <a:r>
              <a:rPr lang="en-GB" sz="3600" smtClean="0"/>
              <a:t>B4:D7 </a:t>
            </a:r>
            <a:r>
              <a:rPr lang="en-GB" sz="3600" i="1" smtClean="0"/>
              <a:t>и коју смо назвали ''porez''</a:t>
            </a:r>
            <a:endParaRPr lang="sr-Latn-CS" sz="3600" i="1" smtClean="0"/>
          </a:p>
        </p:txBody>
      </p:sp>
      <p:sp>
        <p:nvSpPr>
          <p:cNvPr id="41989" name="Rectangle 6"/>
          <p:cNvSpPr>
            <a:spLocks noChangeArrowheads="1"/>
          </p:cNvSpPr>
          <p:nvPr/>
        </p:nvSpPr>
        <p:spPr bwMode="auto">
          <a:xfrm>
            <a:off x="7748588" y="5295900"/>
            <a:ext cx="10017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GB" i="1"/>
              <a:t>B4:D7</a:t>
            </a:r>
            <a:r>
              <a:rPr lang="sr-Latn-CS"/>
              <a:t> </a:t>
            </a:r>
          </a:p>
        </p:txBody>
      </p:sp>
      <p:pic>
        <p:nvPicPr>
          <p:cNvPr id="41990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47913" y="1477963"/>
            <a:ext cx="4873625" cy="479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91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Област бр. 3 © Факултет медицинских наука Универзитета у Крагујевцу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Информатичке методе у биомедицинским истраживањима</a:t>
            </a:r>
          </a:p>
        </p:txBody>
      </p:sp>
      <p:sp>
        <p:nvSpPr>
          <p:cNvPr id="43011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BE082F7-F9FC-488A-966D-BE104D938DF4}" type="slidenum">
              <a:rPr lang="en-US"/>
              <a:pPr/>
              <a:t>31</a:t>
            </a:fld>
            <a:endParaRPr lang="en-US"/>
          </a:p>
        </p:txBody>
      </p:sp>
      <p:sp>
        <p:nvSpPr>
          <p:cNvPr id="4301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2800" i="1" smtClean="0"/>
              <a:t>Означавање имена области са</a:t>
            </a:r>
            <a:r>
              <a:rPr lang="en-GB" sz="2800" i="1" smtClean="0"/>
              <a:t> ''porez'' коришћењем опције Formulas/Define Name</a:t>
            </a:r>
            <a:endParaRPr lang="sr-Latn-CS" sz="2800" smtClean="0"/>
          </a:p>
        </p:txBody>
      </p:sp>
      <p:pic>
        <p:nvPicPr>
          <p:cNvPr id="43013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2867" y="3348131"/>
            <a:ext cx="6719358" cy="288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4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Област бр. 3 © Факултет медицинских наука Универзитета у Крагујевцу</a:t>
            </a:r>
          </a:p>
        </p:txBody>
      </p:sp>
      <p:pic>
        <p:nvPicPr>
          <p:cNvPr id="7" name="Picture 6"/>
          <p:cNvPicPr/>
          <p:nvPr/>
        </p:nvPicPr>
        <p:blipFill>
          <a:blip r:embed="rId4" cstate="print"/>
          <a:srcRect l="13073" t="1721" r="62111" b="75653"/>
          <a:stretch>
            <a:fillRect/>
          </a:stretch>
        </p:blipFill>
        <p:spPr bwMode="auto">
          <a:xfrm>
            <a:off x="431384" y="1387294"/>
            <a:ext cx="4360749" cy="2388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Информатичке методе у биомедицинским истраживањима</a:t>
            </a:r>
          </a:p>
        </p:txBody>
      </p:sp>
      <p:sp>
        <p:nvSpPr>
          <p:cNvPr id="4403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C3A9F52-0C6E-4C9A-B3CF-3D09CDD64AF1}" type="slidenum">
              <a:rPr lang="en-US"/>
              <a:pPr/>
              <a:t>32</a:t>
            </a:fld>
            <a:endParaRPr lang="en-US"/>
          </a:p>
        </p:txBody>
      </p:sp>
      <p:sp>
        <p:nvSpPr>
          <p:cNvPr id="4403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3600" i="1" smtClean="0"/>
              <a:t>Изглед прозора за уметање ћелија</a:t>
            </a:r>
            <a:r>
              <a:rPr lang="sr-Latn-CS" sz="3600" smtClean="0"/>
              <a:t> </a:t>
            </a:r>
          </a:p>
        </p:txBody>
      </p:sp>
      <p:sp>
        <p:nvSpPr>
          <p:cNvPr id="4403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sr-Cyrl-RS" sz="1800" smtClean="0"/>
              <a:t>У менију </a:t>
            </a:r>
            <a:r>
              <a:rPr lang="en-US" sz="1800" b="1" i="1" smtClean="0"/>
              <a:t>Home</a:t>
            </a:r>
            <a:r>
              <a:rPr lang="en-GB" sz="1800" smtClean="0"/>
              <a:t> бирате </a:t>
            </a:r>
            <a:r>
              <a:rPr lang="en-GB" sz="1800" b="1" i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Insert</a:t>
            </a:r>
            <a:r>
              <a:rPr lang="en-GB" sz="18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/</a:t>
            </a:r>
            <a:r>
              <a:rPr lang="en-GB" sz="1800" b="1" i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Insert</a:t>
            </a:r>
            <a:r>
              <a:rPr lang="en-GB" sz="18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GB" sz="1800" b="1" i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Cells</a:t>
            </a:r>
            <a:endParaRPr lang="sr-Cyrl-CS" sz="1800" b="1" i="1" smtClean="0"/>
          </a:p>
          <a:p>
            <a:pPr eaLnBrk="1" hangingPunct="1"/>
            <a:r>
              <a:rPr lang="en-GB" sz="1800" smtClean="0"/>
              <a:t>У дијалог који се појави уносите на коју страну померате већ постојеће ћелије - удесно (</a:t>
            </a:r>
            <a:r>
              <a:rPr lang="en-GB" sz="1800" b="1" i="1" smtClean="0"/>
              <a:t>Shift Cells Right</a:t>
            </a:r>
            <a:r>
              <a:rPr lang="en-GB" sz="1800" smtClean="0"/>
              <a:t>) или надоле (</a:t>
            </a:r>
            <a:r>
              <a:rPr lang="en-GB" sz="1800" b="1" i="1" smtClean="0"/>
              <a:t>Shift Cells Down</a:t>
            </a:r>
            <a:r>
              <a:rPr lang="en-GB" sz="1800" smtClean="0"/>
              <a:t>)</a:t>
            </a:r>
            <a:endParaRPr lang="sr-Cyrl-CS" sz="1800" smtClean="0"/>
          </a:p>
          <a:p>
            <a:pPr eaLnBrk="1" hangingPunct="1"/>
            <a:r>
              <a:rPr lang="en-GB" sz="1800" smtClean="0"/>
              <a:t>Из овог дијалога се види да се на исти начин могу убацивати и цели редови (</a:t>
            </a:r>
            <a:r>
              <a:rPr lang="en-GB" sz="1800" b="1" i="1" smtClean="0"/>
              <a:t>Entire Row</a:t>
            </a:r>
            <a:r>
              <a:rPr lang="en-GB" sz="1800" smtClean="0"/>
              <a:t>) и колоне (</a:t>
            </a:r>
            <a:r>
              <a:rPr lang="en-GB" sz="1800" b="1" i="1" smtClean="0"/>
              <a:t>Entire Column</a:t>
            </a:r>
            <a:r>
              <a:rPr lang="en-GB" sz="1800" smtClean="0"/>
              <a:t>)</a:t>
            </a:r>
            <a:endParaRPr lang="sr-Cyrl-CS" sz="1800" smtClean="0"/>
          </a:p>
          <a:p>
            <a:pPr eaLnBrk="1" hangingPunct="1"/>
            <a:r>
              <a:rPr lang="en-GB" sz="1800" smtClean="0"/>
              <a:t>Бржи начин уношења ћелија је да се држећи тастер </a:t>
            </a:r>
            <a:r>
              <a:rPr lang="en-GB" sz="1800" b="1" i="1" smtClean="0"/>
              <a:t>Shift</a:t>
            </a:r>
            <a:r>
              <a:rPr lang="en-GB" sz="1800" smtClean="0"/>
              <a:t> </a:t>
            </a:r>
            <a:r>
              <a:rPr lang="sr-Latn-RS" sz="1800" smtClean="0"/>
              <a:t> </a:t>
            </a:r>
            <a:r>
              <a:rPr lang="en-GB" sz="1800" smtClean="0"/>
              <a:t>вуче ручица за попуњавање (квадратић у доњем десном углу ћелије) </a:t>
            </a:r>
            <a:endParaRPr lang="sr-Latn-CS" sz="1800" smtClean="0"/>
          </a:p>
        </p:txBody>
      </p:sp>
      <p:pic>
        <p:nvPicPr>
          <p:cNvPr id="44038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02729" y="3739622"/>
            <a:ext cx="2538412" cy="249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9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Област бр. 3 © Факултет медицинских наука Универзитета у Крагујевцу</a:t>
            </a:r>
          </a:p>
        </p:txBody>
      </p:sp>
      <p:pic>
        <p:nvPicPr>
          <p:cNvPr id="8" name="Picture 7"/>
          <p:cNvPicPr/>
          <p:nvPr/>
        </p:nvPicPr>
        <p:blipFill>
          <a:blip r:embed="rId4" cstate="print"/>
          <a:srcRect l="74055" t="4921" r="15766" b="79330"/>
          <a:stretch>
            <a:fillRect/>
          </a:stretch>
        </p:blipFill>
        <p:spPr bwMode="auto">
          <a:xfrm>
            <a:off x="1276357" y="3750805"/>
            <a:ext cx="3100910" cy="25399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Информатичке методе у биомедицинским истраживањима</a:t>
            </a:r>
          </a:p>
        </p:txBody>
      </p:sp>
      <p:sp>
        <p:nvSpPr>
          <p:cNvPr id="45059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C430F48-4821-497B-A8A4-99157D875523}" type="slidenum">
              <a:rPr lang="en-US"/>
              <a:pPr/>
              <a:t>33</a:t>
            </a:fld>
            <a:endParaRPr lang="en-US"/>
          </a:p>
        </p:txBody>
      </p:sp>
      <p:sp>
        <p:nvSpPr>
          <p:cNvPr id="4506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i="1" smtClean="0"/>
              <a:t>Брисање ћелија</a:t>
            </a:r>
            <a:r>
              <a:rPr lang="sr-Latn-CS" smtClean="0"/>
              <a:t> </a:t>
            </a:r>
          </a:p>
        </p:txBody>
      </p:sp>
      <p:pic>
        <p:nvPicPr>
          <p:cNvPr id="45061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6736" y="2015067"/>
            <a:ext cx="3478194" cy="4207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2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68522" y="2015066"/>
            <a:ext cx="2444623" cy="3035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3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Област бр. 3 © Факултет медицинских наука Универзитета у Крагујевцу</a:t>
            </a:r>
          </a:p>
        </p:txBody>
      </p:sp>
      <p:pic>
        <p:nvPicPr>
          <p:cNvPr id="8" name="Picture 7"/>
          <p:cNvPicPr/>
          <p:nvPr/>
        </p:nvPicPr>
        <p:blipFill>
          <a:blip r:embed="rId5" cstate="print"/>
          <a:srcRect l="76539" t="4183" r="13537" b="79330"/>
          <a:stretch>
            <a:fillRect/>
          </a:stretch>
        </p:blipFill>
        <p:spPr bwMode="auto">
          <a:xfrm>
            <a:off x="198399" y="1938866"/>
            <a:ext cx="2129934" cy="19268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Информатичке методе у биомедицинским истраживањима</a:t>
            </a:r>
          </a:p>
        </p:txBody>
      </p:sp>
      <p:sp>
        <p:nvSpPr>
          <p:cNvPr id="46083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FBA6F5B-C0EC-48A0-A8E8-15E1E4DAEFC6}" type="slidenum">
              <a:rPr lang="en-US"/>
              <a:pPr/>
              <a:t>34</a:t>
            </a:fld>
            <a:endParaRPr lang="en-US"/>
          </a:p>
        </p:txBody>
      </p:sp>
      <p:sp>
        <p:nvSpPr>
          <p:cNvPr id="460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/>
              <a:t>Рад са формулама</a:t>
            </a:r>
            <a:endParaRPr lang="sr-Latn-CS" sz="3600" smtClean="0"/>
          </a:p>
        </p:txBody>
      </p:sp>
      <p:sp>
        <p:nvSpPr>
          <p:cNvPr id="4608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5000"/>
              </a:lnSpc>
            </a:pPr>
            <a:r>
              <a:rPr lang="en-GB" sz="2400" smtClean="0"/>
              <a:t>Формуле могу да садрже операторе, референце на ћелије, константе, итд</a:t>
            </a:r>
            <a:endParaRPr lang="sr-Cyrl-CS" sz="2400" smtClean="0"/>
          </a:p>
          <a:p>
            <a:pPr eaLnBrk="1" hangingPunct="1">
              <a:lnSpc>
                <a:spcPct val="95000"/>
              </a:lnSpc>
            </a:pPr>
            <a:r>
              <a:rPr lang="en-GB" sz="2400" smtClean="0"/>
              <a:t>Свака формула </a:t>
            </a:r>
            <a:r>
              <a:rPr lang="en-GB" sz="2400" i="1" smtClean="0"/>
              <a:t>мора</a:t>
            </a:r>
            <a:r>
              <a:rPr lang="en-GB" sz="2400" smtClean="0"/>
              <a:t> почети знаком једнакости да би је </a:t>
            </a:r>
            <a:r>
              <a:rPr lang="en-GB" sz="2400" i="1" smtClean="0"/>
              <a:t>Excel</a:t>
            </a:r>
            <a:r>
              <a:rPr lang="en-GB" sz="2400" smtClean="0"/>
              <a:t> правилно протумачио</a:t>
            </a:r>
            <a:endParaRPr lang="sr-Cyrl-CS" sz="2400" smtClean="0"/>
          </a:p>
          <a:p>
            <a:pPr eaLnBrk="1" hangingPunct="1">
              <a:lnSpc>
                <a:spcPct val="95000"/>
              </a:lnSpc>
            </a:pPr>
            <a:r>
              <a:rPr lang="en-GB" sz="2400" smtClean="0"/>
              <a:t>Математички оператори које </a:t>
            </a:r>
            <a:r>
              <a:rPr lang="en-GB" sz="2400" i="1" smtClean="0"/>
              <a:t>Excel</a:t>
            </a:r>
            <a:r>
              <a:rPr lang="en-GB" sz="2400" smtClean="0"/>
              <a:t> препознаје су</a:t>
            </a:r>
            <a:endParaRPr lang="sr-Cyrl-CS" sz="2400" smtClean="0"/>
          </a:p>
          <a:p>
            <a:pPr lvl="1" eaLnBrk="1" hangingPunct="1">
              <a:lnSpc>
                <a:spcPct val="95000"/>
              </a:lnSpc>
            </a:pPr>
            <a:r>
              <a:rPr lang="en-GB" sz="2000" smtClean="0"/>
              <a:t>степеновање (^), сабирање (+), одузимање (-), множење (*) и дељење (/)</a:t>
            </a:r>
            <a:endParaRPr lang="sr-Cyrl-CS" sz="2000" smtClean="0"/>
          </a:p>
          <a:p>
            <a:pPr eaLnBrk="1" hangingPunct="1">
              <a:lnSpc>
                <a:spcPct val="95000"/>
              </a:lnSpc>
            </a:pPr>
            <a:r>
              <a:rPr lang="en-GB" sz="2400" smtClean="0"/>
              <a:t>Операције се у оквиру формуле изводе природним редоследом - слева надесно</a:t>
            </a:r>
            <a:endParaRPr lang="sr-Cyrl-CS" sz="2400" smtClean="0"/>
          </a:p>
          <a:p>
            <a:pPr eaLnBrk="1" hangingPunct="1">
              <a:lnSpc>
                <a:spcPct val="95000"/>
              </a:lnSpc>
            </a:pPr>
            <a:r>
              <a:rPr lang="en-GB" sz="2400" smtClean="0"/>
              <a:t>"Најстарија" операција је степеновање, следећа категорија су множење и дељење, а у последњу спадају сабирање и одузимање</a:t>
            </a:r>
            <a:endParaRPr lang="sr-Latn-CS" sz="2400" smtClean="0"/>
          </a:p>
        </p:txBody>
      </p:sp>
      <p:sp>
        <p:nvSpPr>
          <p:cNvPr id="46086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Област бр. 3 © Факултет медицинских наука Универзитета у Крагујевцу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Информатичке методе у биомедицинским истраживањима</a:t>
            </a:r>
          </a:p>
        </p:txBody>
      </p:sp>
      <p:sp>
        <p:nvSpPr>
          <p:cNvPr id="47107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41F36E4-36E2-4C82-8406-CAF3E2824A1B}" type="slidenum">
              <a:rPr lang="en-US"/>
              <a:pPr/>
              <a:t>35</a:t>
            </a:fld>
            <a:endParaRPr lang="en-US"/>
          </a:p>
        </p:txBody>
      </p:sp>
      <p:sp>
        <p:nvSpPr>
          <p:cNvPr id="4710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/>
              <a:t>Рад са формулама</a:t>
            </a:r>
            <a:r>
              <a:rPr lang="sr-Cyrl-CS" sz="3600" smtClean="0"/>
              <a:t> - </a:t>
            </a:r>
            <a:r>
              <a:rPr lang="en-GB" sz="3600" smtClean="0"/>
              <a:t>Сабирање три броја коришћењем формуле</a:t>
            </a:r>
            <a:r>
              <a:rPr lang="sr-Latn-CS" sz="3600" smtClean="0"/>
              <a:t> </a:t>
            </a:r>
          </a:p>
        </p:txBody>
      </p:sp>
      <p:pic>
        <p:nvPicPr>
          <p:cNvPr id="47109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6988" y="1530350"/>
            <a:ext cx="6594475" cy="442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10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Област бр. 3 © Факултет медицинских наука Универзитета у Крагујевцу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Информатичке методе у биомедицинским истраживањима</a:t>
            </a:r>
          </a:p>
        </p:txBody>
      </p:sp>
      <p:sp>
        <p:nvSpPr>
          <p:cNvPr id="48131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68422F9-930D-4734-B62A-4B08709DC136}" type="slidenum">
              <a:rPr lang="en-US"/>
              <a:pPr/>
              <a:t>36</a:t>
            </a:fld>
            <a:endParaRPr lang="en-US"/>
          </a:p>
        </p:txBody>
      </p:sp>
      <p:sp>
        <p:nvSpPr>
          <p:cNvPr id="4813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3600" i="1" smtClean="0"/>
              <a:t>Изглед </a:t>
            </a:r>
            <a:r>
              <a:rPr lang="en-US" sz="3600" i="1" smtClean="0"/>
              <a:t>картице </a:t>
            </a:r>
            <a:r>
              <a:rPr lang="en-GB" sz="3600" i="1" smtClean="0"/>
              <a:t>View</a:t>
            </a:r>
            <a:r>
              <a:rPr lang="en-US" sz="3600" i="1" smtClean="0"/>
              <a:t> и прозора Formulas</a:t>
            </a:r>
            <a:endParaRPr lang="sr-Latn-CS" sz="3600" smtClean="0"/>
          </a:p>
        </p:txBody>
      </p:sp>
      <p:sp>
        <p:nvSpPr>
          <p:cNvPr id="48134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Област бр. 3 © Факултет медицинских наука Универзитета у Крагујевцу</a:t>
            </a:r>
          </a:p>
        </p:txBody>
      </p:sp>
      <p:pic>
        <p:nvPicPr>
          <p:cNvPr id="4813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28938" y="1423988"/>
            <a:ext cx="6078537" cy="493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/>
          <p:cNvPicPr/>
          <p:nvPr/>
        </p:nvPicPr>
        <p:blipFill>
          <a:blip r:embed="rId4" cstate="print"/>
          <a:srcRect l="17962" t="1966" r="73488" b="71242"/>
          <a:stretch>
            <a:fillRect/>
          </a:stretch>
        </p:blipFill>
        <p:spPr bwMode="auto">
          <a:xfrm>
            <a:off x="521142" y="1434768"/>
            <a:ext cx="1993457" cy="30948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Информатичке методе у биомедицинским истраживањима</a:t>
            </a:r>
          </a:p>
        </p:txBody>
      </p:sp>
      <p:sp>
        <p:nvSpPr>
          <p:cNvPr id="4915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4CDC8FA-B442-4F69-8FD3-436D558A3CE2}" type="slidenum">
              <a:rPr lang="en-US"/>
              <a:pPr/>
              <a:t>37</a:t>
            </a:fld>
            <a:endParaRPr lang="en-US"/>
          </a:p>
        </p:txBody>
      </p:sp>
      <p:sp>
        <p:nvSpPr>
          <p:cNvPr id="4915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3600" i="1" smtClean="0"/>
              <a:t>Копирање и пребацивање формула</a:t>
            </a:r>
            <a:r>
              <a:rPr lang="sr-Latn-CS" sz="3600" smtClean="0"/>
              <a:t> </a:t>
            </a:r>
          </a:p>
        </p:txBody>
      </p:sp>
      <p:pic>
        <p:nvPicPr>
          <p:cNvPr id="49157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4150" y="1514475"/>
            <a:ext cx="4786313" cy="438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8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49838" y="1531938"/>
            <a:ext cx="4051300" cy="431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9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Област бр. 3 © Факултет медицинских наука Универзитета у Крагујевцу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i="1" smtClean="0"/>
              <a:t>Копирање и пребацивање формула</a:t>
            </a:r>
            <a:r>
              <a:rPr lang="sr-Latn-CS" smtClean="0"/>
              <a:t> 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CS" sz="2200" smtClean="0"/>
              <a:t>На пример, ако у некој табели имате податке који су распоређени по редовима, и на крају првог креирате формулу </a:t>
            </a:r>
            <a:r>
              <a:rPr lang="en-GB" sz="2200" smtClean="0"/>
              <a:t>A</a:t>
            </a:r>
            <a:r>
              <a:rPr lang="sr-Cyrl-CS" sz="2200" smtClean="0"/>
              <a:t>1+</a:t>
            </a:r>
            <a:r>
              <a:rPr lang="en-GB" sz="2200" smtClean="0"/>
              <a:t>C</a:t>
            </a:r>
            <a:r>
              <a:rPr lang="sr-Cyrl-CS" sz="2200" smtClean="0"/>
              <a:t>1*</a:t>
            </a:r>
            <a:r>
              <a:rPr lang="en-GB" sz="2200" smtClean="0"/>
              <a:t>D</a:t>
            </a:r>
            <a:r>
              <a:rPr lang="sr-Cyrl-CS" sz="2200" smtClean="0"/>
              <a:t>1 по операцији аутоматског попуњавања надоле ћелије са формулом оне ће садржавати формуле</a:t>
            </a:r>
          </a:p>
          <a:p>
            <a:pPr lvl="1"/>
            <a:r>
              <a:rPr lang="en-GB" sz="1800" smtClean="0"/>
              <a:t>A</a:t>
            </a:r>
            <a:r>
              <a:rPr lang="sr-Cyrl-CS" sz="1800" smtClean="0"/>
              <a:t>2+</a:t>
            </a:r>
            <a:r>
              <a:rPr lang="en-GB" sz="1800" smtClean="0"/>
              <a:t>C</a:t>
            </a:r>
            <a:r>
              <a:rPr lang="sr-Cyrl-CS" sz="1800" smtClean="0"/>
              <a:t>2*</a:t>
            </a:r>
            <a:r>
              <a:rPr lang="en-GB" sz="1800" smtClean="0"/>
              <a:t>D</a:t>
            </a:r>
            <a:r>
              <a:rPr lang="sr-Cyrl-CS" sz="1800" smtClean="0"/>
              <a:t>2, </a:t>
            </a:r>
          </a:p>
          <a:p>
            <a:pPr lvl="1"/>
            <a:r>
              <a:rPr lang="en-GB" sz="1800" smtClean="0"/>
              <a:t>A</a:t>
            </a:r>
            <a:r>
              <a:rPr lang="sr-Cyrl-CS" sz="1800" smtClean="0"/>
              <a:t>3+</a:t>
            </a:r>
            <a:r>
              <a:rPr lang="en-GB" sz="1800" smtClean="0"/>
              <a:t>C</a:t>
            </a:r>
            <a:r>
              <a:rPr lang="sr-Cyrl-CS" sz="1800" smtClean="0"/>
              <a:t>3*</a:t>
            </a:r>
            <a:r>
              <a:rPr lang="en-GB" sz="1800" smtClean="0"/>
              <a:t>D</a:t>
            </a:r>
            <a:r>
              <a:rPr lang="sr-Cyrl-CS" sz="1800" smtClean="0"/>
              <a:t>3, </a:t>
            </a:r>
          </a:p>
          <a:p>
            <a:pPr lvl="1"/>
            <a:r>
              <a:rPr lang="sr-Cyrl-CS" sz="1800" smtClean="0"/>
              <a:t>...</a:t>
            </a:r>
            <a:endParaRPr lang="en-US" sz="1800" smtClean="0"/>
          </a:p>
          <a:p>
            <a:r>
              <a:rPr lang="en-GB" sz="2200" smtClean="0"/>
              <a:t>Да би референца ћелије постала апсолутна, морате додати знак за долар (</a:t>
            </a:r>
            <a:r>
              <a:rPr lang="en-GB" sz="2200" b="1" i="1" smtClean="0"/>
              <a:t>$</a:t>
            </a:r>
            <a:r>
              <a:rPr lang="en-GB" sz="2200" smtClean="0"/>
              <a:t>) испред слова колоне или броја реда који чине адресу</a:t>
            </a:r>
            <a:r>
              <a:rPr lang="sr-Cyrl-RS" sz="2200" smtClean="0"/>
              <a:t>, </a:t>
            </a:r>
            <a:r>
              <a:rPr lang="en-GB" sz="2200" smtClean="0"/>
              <a:t>$А2/2</a:t>
            </a:r>
            <a:endParaRPr lang="sr-Cyrl-RS" sz="2200" smtClean="0"/>
          </a:p>
          <a:p>
            <a:pPr lvl="1"/>
            <a:r>
              <a:rPr lang="sr-Cyrl-RS" sz="2200" smtClean="0"/>
              <a:t>а</a:t>
            </a:r>
            <a:r>
              <a:rPr lang="en-GB" sz="2200" smtClean="0"/>
              <a:t>ко сте ову формулу имали у ћелији C2 и прекопирали је у ћелију D10, резултат би била формула $А10/2</a:t>
            </a:r>
            <a:endParaRPr lang="en-US" sz="220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Област бр. 3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Информатичке методе у биомедицинским истраживањима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E21BEC-7CAF-4E50-A823-A172090FDD94}" type="slidenum">
              <a:rPr lang="en-US" smtClean="0"/>
              <a:pPr>
                <a:defRPr/>
              </a:pPr>
              <a:t>38</a:t>
            </a:fld>
            <a:endParaRPr lang="en-US"/>
          </a:p>
        </p:txBody>
      </p:sp>
    </p:spTree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Информатичке методе у биомедицинским истраживањима</a:t>
            </a:r>
          </a:p>
        </p:txBody>
      </p:sp>
      <p:sp>
        <p:nvSpPr>
          <p:cNvPr id="50179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19B94D9-ECD5-474B-A9D8-EA39EE8C1D33}" type="slidenum">
              <a:rPr lang="en-US"/>
              <a:pPr/>
              <a:t>39</a:t>
            </a:fld>
            <a:endParaRPr lang="en-US"/>
          </a:p>
        </p:txBody>
      </p:sp>
      <p:sp>
        <p:nvSpPr>
          <p:cNvPr id="5018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3600" i="1" smtClean="0"/>
              <a:t>Аутоматско попуњавање коришћењем формула</a:t>
            </a:r>
            <a:r>
              <a:rPr lang="sr-Latn-CS" sz="3600" smtClean="0"/>
              <a:t> </a:t>
            </a:r>
          </a:p>
        </p:txBody>
      </p:sp>
      <p:pic>
        <p:nvPicPr>
          <p:cNvPr id="50181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03325" y="1558925"/>
            <a:ext cx="6543675" cy="458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82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Област бр. 3 © Факултет медицинских наука Универзитета у Крагујевцу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Информатичке методе у биомедицинским истраживањима</a:t>
            </a:r>
          </a:p>
        </p:txBody>
      </p:sp>
      <p:sp>
        <p:nvSpPr>
          <p:cNvPr id="17411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98617AD-1337-41CF-8ED4-5EAA00D98D3F}" type="slidenum">
              <a:rPr lang="en-US"/>
              <a:pPr/>
              <a:t>4</a:t>
            </a:fld>
            <a:endParaRPr lang="en-US"/>
          </a:p>
        </p:txBody>
      </p:sp>
      <p:sp>
        <p:nvSpPr>
          <p:cNvPr id="1741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600" i="1" smtClean="0"/>
              <a:t>Изглед картице са садржајем у Help прозору</a:t>
            </a:r>
            <a:endParaRPr lang="sr-Latn-CS" sz="3600" smtClean="0"/>
          </a:p>
        </p:txBody>
      </p:sp>
      <p:pic>
        <p:nvPicPr>
          <p:cNvPr id="17413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51163" y="1371600"/>
            <a:ext cx="3705225" cy="5008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4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Област бр. 3 © Факултет медицинских наука Универзитета у Крагујевцу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3600" i="1" smtClean="0"/>
              <a:t>Изглед картице Calculations Options</a:t>
            </a:r>
            <a:r>
              <a:rPr lang="sr-Latn-CS" sz="3600" smtClean="0"/>
              <a:t> </a:t>
            </a:r>
          </a:p>
        </p:txBody>
      </p:sp>
      <p:sp>
        <p:nvSpPr>
          <p:cNvPr id="51203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Информатичке методе у биомедицинским истраживањима</a:t>
            </a:r>
          </a:p>
        </p:txBody>
      </p:sp>
      <p:sp>
        <p:nvSpPr>
          <p:cNvPr id="5120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3479BA4D-9058-4F40-81F7-0D3FAA3A537A}" type="slidenum">
              <a:rPr lang="en-US"/>
              <a:pPr/>
              <a:t>40</a:t>
            </a:fld>
            <a:endParaRPr lang="en-US"/>
          </a:p>
        </p:txBody>
      </p:sp>
      <p:pic>
        <p:nvPicPr>
          <p:cNvPr id="51205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84388" y="1633538"/>
            <a:ext cx="5310187" cy="4503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6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Област бр. 3 © Факултет медицинских наука Универзитета у Крагујевцу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Информатичке методе у биомедицинским истраживањима</a:t>
            </a:r>
          </a:p>
        </p:txBody>
      </p:sp>
      <p:sp>
        <p:nvSpPr>
          <p:cNvPr id="52227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61823F3-A9E5-4722-824A-2DD7D843F555}" type="slidenum">
              <a:rPr lang="en-US"/>
              <a:pPr/>
              <a:t>41</a:t>
            </a:fld>
            <a:endParaRPr lang="en-US"/>
          </a:p>
        </p:txBody>
      </p:sp>
      <p:sp>
        <p:nvSpPr>
          <p:cNvPr id="5222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3600" i="1" smtClean="0"/>
              <a:t>Сабирање бројева коришћењем уграђене функције SUM</a:t>
            </a:r>
            <a:endParaRPr lang="sr-Latn-CS" sz="3600" smtClean="0"/>
          </a:p>
        </p:txBody>
      </p:sp>
      <p:sp>
        <p:nvSpPr>
          <p:cNvPr id="5222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501775"/>
            <a:ext cx="8291513" cy="4729163"/>
          </a:xfrm>
        </p:spPr>
        <p:txBody>
          <a:bodyPr/>
          <a:lstStyle/>
          <a:p>
            <a:pPr eaLnBrk="1" hangingPunct="1"/>
            <a:r>
              <a:rPr lang="en-GB" sz="2400" smtClean="0"/>
              <a:t>Функције могу користити</a:t>
            </a:r>
            <a:endParaRPr lang="sr-Cyrl-CS" sz="2400" smtClean="0"/>
          </a:p>
          <a:p>
            <a:pPr lvl="1" eaLnBrk="1" hangingPunct="1"/>
            <a:r>
              <a:rPr lang="en-GB" sz="2000" smtClean="0"/>
              <a:t>обичне референце на ћелије (D1), </a:t>
            </a:r>
            <a:endParaRPr lang="sr-Cyrl-CS" sz="2000" smtClean="0"/>
          </a:p>
          <a:p>
            <a:pPr lvl="1" eaLnBrk="1" hangingPunct="1"/>
            <a:r>
              <a:rPr lang="en-GB" sz="2000" smtClean="0"/>
              <a:t>области (А2:C5), </a:t>
            </a:r>
            <a:endParaRPr lang="sr-Cyrl-CS" sz="2000" smtClean="0"/>
          </a:p>
          <a:p>
            <a:pPr lvl="1" eaLnBrk="1" hangingPunct="1"/>
            <a:r>
              <a:rPr lang="en-GB" sz="2000" smtClean="0"/>
              <a:t>имена области (порез) или</a:t>
            </a:r>
            <a:r>
              <a:rPr lang="sr-Cyrl-CS" sz="2000" smtClean="0"/>
              <a:t> к</a:t>
            </a:r>
            <a:r>
              <a:rPr lang="en-GB" sz="2000" smtClean="0"/>
              <a:t>онстанте (37.3)</a:t>
            </a:r>
            <a:endParaRPr lang="sr-Latn-CS" sz="2000" smtClean="0"/>
          </a:p>
        </p:txBody>
      </p:sp>
      <p:pic>
        <p:nvPicPr>
          <p:cNvPr id="52230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27188" y="3233738"/>
            <a:ext cx="5529262" cy="308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31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Област бр. 3 © Факултет медицинских наука Универзитета у Крагујевцу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Информатичке методе у биомедицинским истраживањима</a:t>
            </a:r>
          </a:p>
        </p:txBody>
      </p:sp>
      <p:sp>
        <p:nvSpPr>
          <p:cNvPr id="53251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170E5ED-5E1F-4ABB-83C6-FAB9EF4CBCBB}" type="slidenum">
              <a:rPr lang="en-US"/>
              <a:pPr/>
              <a:t>42</a:t>
            </a:fld>
            <a:endParaRPr lang="en-US"/>
          </a:p>
        </p:txBody>
      </p:sp>
      <p:sp>
        <p:nvSpPr>
          <p:cNvPr id="5325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3600" i="1" smtClean="0"/>
              <a:t>У</a:t>
            </a:r>
            <a:r>
              <a:rPr lang="sr-Cyrl-CS" sz="3600" i="1" smtClean="0"/>
              <a:t>м</a:t>
            </a:r>
            <a:r>
              <a:rPr lang="en-GB" sz="3600" i="1" smtClean="0"/>
              <a:t>етање функције коришћењем </a:t>
            </a:r>
            <a:r>
              <a:rPr lang="sr-Cyrl-RS" sz="3600" i="1" smtClean="0"/>
              <a:t>команде </a:t>
            </a:r>
            <a:r>
              <a:rPr lang="en-GB" sz="3600" i="1" smtClean="0"/>
              <a:t>Insert</a:t>
            </a:r>
            <a:r>
              <a:rPr lang="sr-Cyrl-RS" sz="3600" i="1" smtClean="0"/>
              <a:t> </a:t>
            </a:r>
            <a:r>
              <a:rPr lang="en-GB" sz="3600" i="1" smtClean="0"/>
              <a:t>Function</a:t>
            </a:r>
            <a:r>
              <a:rPr lang="sr-Latn-CS" sz="3600" smtClean="0"/>
              <a:t> </a:t>
            </a:r>
          </a:p>
        </p:txBody>
      </p:sp>
      <p:pic>
        <p:nvPicPr>
          <p:cNvPr id="53253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4363" y="1582738"/>
            <a:ext cx="7808912" cy="458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4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Област бр. 3 © Факултет медицинских наука Универзитета у Крагујевцу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Информатичке методе у биомедицинским истраживањима</a:t>
            </a:r>
          </a:p>
        </p:txBody>
      </p:sp>
      <p:sp>
        <p:nvSpPr>
          <p:cNvPr id="5427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9467B8B-49C9-4B9D-8834-37AF5A763AA1}" type="slidenum">
              <a:rPr lang="en-US"/>
              <a:pPr/>
              <a:t>43</a:t>
            </a:fld>
            <a:endParaRPr lang="en-US"/>
          </a:p>
        </p:txBody>
      </p:sp>
      <p:sp>
        <p:nvSpPr>
          <p:cNvPr id="5427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3600" i="1" smtClean="0"/>
              <a:t>Изглед менија за уметање функција</a:t>
            </a:r>
            <a:r>
              <a:rPr lang="sr-Latn-CS" sz="3600" smtClean="0"/>
              <a:t> </a:t>
            </a:r>
          </a:p>
        </p:txBody>
      </p:sp>
      <p:pic>
        <p:nvPicPr>
          <p:cNvPr id="5427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5450" y="1460500"/>
            <a:ext cx="5576888" cy="483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8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Област бр. 3 © Факултет медицинских наука Универзитета у Крагујевцу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Информатичке методе у биомедицинским истраживањима</a:t>
            </a:r>
          </a:p>
        </p:txBody>
      </p:sp>
      <p:sp>
        <p:nvSpPr>
          <p:cNvPr id="55299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71BD346-A34A-4022-A4CB-FEE01357ADB2}" type="slidenum">
              <a:rPr lang="en-US"/>
              <a:pPr/>
              <a:t>44</a:t>
            </a:fld>
            <a:endParaRPr lang="en-US"/>
          </a:p>
        </p:txBody>
      </p:sp>
      <p:sp>
        <p:nvSpPr>
          <p:cNvPr id="5530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i="1" smtClean="0"/>
              <a:t>Унос параметара формуле </a:t>
            </a:r>
            <a:r>
              <a:rPr lang="sr-Cyrl-RS" i="1" smtClean="0"/>
              <a:t>за сабирање</a:t>
            </a:r>
            <a:endParaRPr lang="sr-Latn-CS" smtClean="0"/>
          </a:p>
        </p:txBody>
      </p:sp>
      <p:pic>
        <p:nvPicPr>
          <p:cNvPr id="55301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9563" y="1733550"/>
            <a:ext cx="8439150" cy="3684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302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Област бр. 3 © Факултет медицинских наука Универзитета у Крагујевцу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Информатичке методе у биомедицинским истраживањима</a:t>
            </a:r>
          </a:p>
        </p:txBody>
      </p:sp>
      <p:sp>
        <p:nvSpPr>
          <p:cNvPr id="55299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71BD346-A34A-4022-A4CB-FEE01357ADB2}" type="slidenum">
              <a:rPr lang="en-US"/>
              <a:pPr/>
              <a:t>45</a:t>
            </a:fld>
            <a:endParaRPr lang="en-US"/>
          </a:p>
        </p:txBody>
      </p:sp>
      <p:sp>
        <p:nvSpPr>
          <p:cNvPr id="5530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i="1" smtClean="0"/>
              <a:t>Унос параметара формуле </a:t>
            </a:r>
            <a:r>
              <a:rPr lang="sr-Cyrl-RS" i="1" smtClean="0"/>
              <a:t>за израчунање средине</a:t>
            </a:r>
            <a:endParaRPr lang="sr-Latn-CS" smtClean="0"/>
          </a:p>
        </p:txBody>
      </p:sp>
      <p:sp>
        <p:nvSpPr>
          <p:cNvPr id="55302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Област бр. 3 © Факултет медицинских наука Универзитета у Крагујевцу</a:t>
            </a:r>
          </a:p>
        </p:txBody>
      </p:sp>
      <p:pic>
        <p:nvPicPr>
          <p:cNvPr id="7" name="Picture 6"/>
          <p:cNvPicPr/>
          <p:nvPr/>
        </p:nvPicPr>
        <p:blipFill>
          <a:blip r:embed="rId3" cstate="print"/>
          <a:srcRect t="2209" r="52284" b="48202"/>
          <a:stretch>
            <a:fillRect/>
          </a:stretch>
        </p:blipFill>
        <p:spPr bwMode="auto">
          <a:xfrm>
            <a:off x="766379" y="1414228"/>
            <a:ext cx="7937355" cy="49527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Информатичке методе у биомедицинским истраживањима</a:t>
            </a:r>
          </a:p>
        </p:txBody>
      </p:sp>
      <p:sp>
        <p:nvSpPr>
          <p:cNvPr id="56323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48E6C23-5CBE-4063-B130-6372CCBBFEAB}" type="slidenum">
              <a:rPr lang="en-US"/>
              <a:pPr/>
              <a:t>46</a:t>
            </a:fld>
            <a:endParaRPr lang="en-US"/>
          </a:p>
        </p:txBody>
      </p:sp>
      <p:sp>
        <p:nvSpPr>
          <p:cNvPr id="5632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sz="3600" smtClean="0"/>
              <a:t>Картица </a:t>
            </a:r>
            <a:r>
              <a:rPr lang="en-GB" sz="3600" smtClean="0"/>
              <a:t> за надгледање формула</a:t>
            </a:r>
            <a:r>
              <a:rPr lang="en-US" sz="3600" smtClean="0"/>
              <a:t>,</a:t>
            </a:r>
            <a:br>
              <a:rPr lang="en-US" sz="3600" smtClean="0"/>
            </a:br>
            <a:r>
              <a:rPr lang="en-US" sz="3600" smtClean="0"/>
              <a:t>formula auditing</a:t>
            </a:r>
            <a:endParaRPr lang="sr-Latn-CS" sz="3600" smtClean="0"/>
          </a:p>
        </p:txBody>
      </p:sp>
      <p:sp>
        <p:nvSpPr>
          <p:cNvPr id="56326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Област бр. 3 © Факултет медицинских наука Универзитета у Крагујевцу</a:t>
            </a:r>
          </a:p>
        </p:txBody>
      </p:sp>
      <p:pic>
        <p:nvPicPr>
          <p:cNvPr id="7" name="Picture 6"/>
          <p:cNvPicPr/>
          <p:nvPr/>
        </p:nvPicPr>
        <p:blipFill>
          <a:blip r:embed="rId3" cstate="print"/>
          <a:srcRect r="37179" b="83496"/>
          <a:stretch>
            <a:fillRect/>
          </a:stretch>
        </p:blipFill>
        <p:spPr bwMode="auto">
          <a:xfrm>
            <a:off x="338472" y="2019655"/>
            <a:ext cx="8576928" cy="261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Информатичке методе у биомедицинским истраживањима</a:t>
            </a:r>
          </a:p>
        </p:txBody>
      </p:sp>
      <p:sp>
        <p:nvSpPr>
          <p:cNvPr id="57347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FA67675-98A3-421E-A8A5-C5BEA5CB6AD8}" type="slidenum">
              <a:rPr lang="en-US"/>
              <a:pPr/>
              <a:t>47</a:t>
            </a:fld>
            <a:endParaRPr lang="en-US"/>
          </a:p>
        </p:txBody>
      </p:sp>
      <p:sp>
        <p:nvSpPr>
          <p:cNvPr id="573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3600" i="1" smtClean="0"/>
              <a:t>Подешавање параметара стране</a:t>
            </a:r>
            <a:r>
              <a:rPr lang="sr-Latn-CS" sz="3600" smtClean="0"/>
              <a:t> </a:t>
            </a:r>
          </a:p>
        </p:txBody>
      </p:sp>
      <p:pic>
        <p:nvPicPr>
          <p:cNvPr id="57349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6250" y="2060575"/>
            <a:ext cx="8008938" cy="151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50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Област бр. 3 © Факултет медицинских наука Универзитета у Крагујевцу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Информатичке методе у биомедицинским истраживањима</a:t>
            </a:r>
          </a:p>
        </p:txBody>
      </p:sp>
      <p:sp>
        <p:nvSpPr>
          <p:cNvPr id="58371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2C2E8F7-E264-4DE0-A2B2-351597634693}" type="slidenum">
              <a:rPr lang="en-US"/>
              <a:pPr/>
              <a:t>48</a:t>
            </a:fld>
            <a:endParaRPr lang="en-US"/>
          </a:p>
        </p:txBody>
      </p:sp>
      <p:sp>
        <p:nvSpPr>
          <p:cNvPr id="5837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600" i="1" smtClean="0"/>
              <a:t>Подешавање маргина радног листа</a:t>
            </a:r>
            <a:r>
              <a:rPr lang="sr-Latn-CS" sz="3600" smtClean="0"/>
              <a:t> </a:t>
            </a:r>
          </a:p>
        </p:txBody>
      </p:sp>
      <p:pic>
        <p:nvPicPr>
          <p:cNvPr id="5837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6175" y="1392238"/>
            <a:ext cx="5043488" cy="494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374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Област бр. 3 © Факултет медицинских наука Универзитета у Крагујевцу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Информатичке методе у биомедицинским истраживањима</a:t>
            </a:r>
          </a:p>
        </p:txBody>
      </p:sp>
      <p:sp>
        <p:nvSpPr>
          <p:cNvPr id="5939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923935A-A102-4667-A0B2-FC65AD2B21F4}" type="slidenum">
              <a:rPr lang="en-US"/>
              <a:pPr/>
              <a:t>49</a:t>
            </a:fld>
            <a:endParaRPr lang="en-US"/>
          </a:p>
        </p:txBody>
      </p:sp>
      <p:sp>
        <p:nvSpPr>
          <p:cNvPr id="5939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3600" i="1" smtClean="0"/>
              <a:t>Попуњавање заглавља (хедера)</a:t>
            </a:r>
            <a:r>
              <a:rPr lang="sr-Latn-CS" sz="3600" smtClean="0"/>
              <a:t> </a:t>
            </a:r>
          </a:p>
        </p:txBody>
      </p:sp>
      <p:pic>
        <p:nvPicPr>
          <p:cNvPr id="5939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76475" y="1458913"/>
            <a:ext cx="4598988" cy="4846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398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Област бр. 3 © Факултет медицинских наука Универзитета у Крагујевцу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Информатичке методе у биомедицинским истраживањима</a:t>
            </a:r>
          </a:p>
        </p:txBody>
      </p:sp>
      <p:sp>
        <p:nvSpPr>
          <p:cNvPr id="1843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9DDE1EF-31AE-4208-92B9-70C7ECC1CE93}" type="slidenum">
              <a:rPr lang="en-US"/>
              <a:pPr/>
              <a:t>5</a:t>
            </a:fld>
            <a:endParaRPr lang="en-US"/>
          </a:p>
        </p:txBody>
      </p:sp>
      <p:sp>
        <p:nvSpPr>
          <p:cNvPr id="1843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600" i="1" smtClean="0"/>
              <a:t>Изглед картице </a:t>
            </a:r>
            <a:r>
              <a:rPr lang="en-GB" sz="3600" i="1" smtClean="0"/>
              <a:t>Table of Contents </a:t>
            </a:r>
            <a:r>
              <a:rPr lang="sr-Cyrl-CS" sz="3600" i="1" smtClean="0"/>
              <a:t>у</a:t>
            </a:r>
            <a:r>
              <a:rPr lang="sr-Latn-CS" sz="3600" i="1" smtClean="0"/>
              <a:t> Help prozoru</a:t>
            </a:r>
            <a:r>
              <a:rPr lang="sr-Latn-CS" sz="3600" smtClean="0"/>
              <a:t> </a:t>
            </a:r>
          </a:p>
        </p:txBody>
      </p:sp>
      <p:pic>
        <p:nvPicPr>
          <p:cNvPr id="18437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33550" y="1411288"/>
            <a:ext cx="5881688" cy="490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8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Област бр. 3 © Факултет медицинских наука Универзитета у Крагујевцу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Информатичке методе у биомедицинским истраживањима</a:t>
            </a:r>
          </a:p>
        </p:txBody>
      </p:sp>
      <p:sp>
        <p:nvSpPr>
          <p:cNvPr id="60419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DE22F6F-007B-4747-836F-820599D89BEC}" type="slidenum">
              <a:rPr lang="en-US"/>
              <a:pPr/>
              <a:t>50</a:t>
            </a:fld>
            <a:endParaRPr lang="en-US"/>
          </a:p>
        </p:txBody>
      </p:sp>
      <p:sp>
        <p:nvSpPr>
          <p:cNvPr id="6042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600" i="1" smtClean="0"/>
              <a:t>Избор података који ће се штампати</a:t>
            </a:r>
            <a:r>
              <a:rPr lang="sr-Latn-CS" sz="3600" smtClean="0"/>
              <a:t> </a:t>
            </a:r>
          </a:p>
        </p:txBody>
      </p:sp>
      <p:pic>
        <p:nvPicPr>
          <p:cNvPr id="6042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74900" y="1436688"/>
            <a:ext cx="4530725" cy="477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22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Област бр. 3 © Факултет медицинских наука Универзитета у Крагујевцу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Информатичке методе у биомедицинским истраживањима</a:t>
            </a:r>
          </a:p>
        </p:txBody>
      </p:sp>
      <p:sp>
        <p:nvSpPr>
          <p:cNvPr id="61443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2B4CD30-A8B8-4E08-BD30-4CA172C9A387}" type="slidenum">
              <a:rPr lang="en-US"/>
              <a:pPr/>
              <a:t>51</a:t>
            </a:fld>
            <a:endParaRPr lang="en-US"/>
          </a:p>
        </p:txBody>
      </p:sp>
      <p:sp>
        <p:nvSpPr>
          <p:cNvPr id="6144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i="1" smtClean="0"/>
              <a:t>Штампање</a:t>
            </a:r>
            <a:r>
              <a:rPr lang="sr-Latn-CS" smtClean="0"/>
              <a:t> </a:t>
            </a:r>
          </a:p>
        </p:txBody>
      </p:sp>
      <p:pic>
        <p:nvPicPr>
          <p:cNvPr id="6144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71588" y="1547813"/>
            <a:ext cx="6391275" cy="475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46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Област бр. 3 © Факултет медицинских наука Универзитета у Крагујевцу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Информатичке методе у биомедицинским истраживањима</a:t>
            </a:r>
          </a:p>
        </p:txBody>
      </p:sp>
      <p:sp>
        <p:nvSpPr>
          <p:cNvPr id="62467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7AB5948-7CD5-4699-81EE-B4D95BC1214A}" type="slidenum">
              <a:rPr lang="en-US"/>
              <a:pPr/>
              <a:t>52</a:t>
            </a:fld>
            <a:endParaRPr lang="en-US"/>
          </a:p>
        </p:txBody>
      </p:sp>
      <p:sp>
        <p:nvSpPr>
          <p:cNvPr id="6246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i="1" smtClean="0"/>
              <a:t>Приказ неких формата</a:t>
            </a:r>
            <a:r>
              <a:rPr lang="sr-Latn-CS" smtClean="0"/>
              <a:t> </a:t>
            </a:r>
          </a:p>
        </p:txBody>
      </p:sp>
      <p:graphicFrame>
        <p:nvGraphicFramePr>
          <p:cNvPr id="62469" name="Object 3"/>
          <p:cNvGraphicFramePr>
            <a:graphicFrameLocks noChangeAspect="1"/>
          </p:cNvGraphicFramePr>
          <p:nvPr>
            <p:ph idx="1"/>
          </p:nvPr>
        </p:nvGraphicFramePr>
        <p:xfrm>
          <a:off x="373063" y="1439863"/>
          <a:ext cx="8429625" cy="4868862"/>
        </p:xfrm>
        <a:graphic>
          <a:graphicData uri="http://schemas.openxmlformats.org/presentationml/2006/ole">
            <p:oleObj spid="_x0000_s62469" name="Document" r:id="rId4" imgW="5909347" imgH="3613888" progId="Word.Document.8">
              <p:embed/>
            </p:oleObj>
          </a:graphicData>
        </a:graphic>
      </p:graphicFrame>
      <p:sp>
        <p:nvSpPr>
          <p:cNvPr id="62470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Област бр. 3 © Факултет медицинских наука Универзитета у Крагујевцу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Информатичке методе у биомедицинским истраживањима</a:t>
            </a:r>
          </a:p>
        </p:txBody>
      </p:sp>
      <p:sp>
        <p:nvSpPr>
          <p:cNvPr id="63491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38FD2670-4C54-43EA-8EC9-25F48C66323B}" type="slidenum">
              <a:rPr lang="en-US"/>
              <a:pPr/>
              <a:t>53</a:t>
            </a:fld>
            <a:endParaRPr lang="en-US"/>
          </a:p>
        </p:txBody>
      </p:sp>
      <p:sp>
        <p:nvSpPr>
          <p:cNvPr id="6349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i="1" smtClean="0"/>
              <a:t>Важнији формати приказа</a:t>
            </a:r>
            <a:r>
              <a:rPr lang="sr-Latn-CS" smtClean="0"/>
              <a:t> </a:t>
            </a:r>
          </a:p>
        </p:txBody>
      </p:sp>
      <p:graphicFrame>
        <p:nvGraphicFramePr>
          <p:cNvPr id="63493" name="Object 3"/>
          <p:cNvGraphicFramePr>
            <a:graphicFrameLocks noChangeAspect="1"/>
          </p:cNvGraphicFramePr>
          <p:nvPr>
            <p:ph idx="1"/>
          </p:nvPr>
        </p:nvGraphicFramePr>
        <p:xfrm>
          <a:off x="1901825" y="1323975"/>
          <a:ext cx="5495925" cy="5108575"/>
        </p:xfrm>
        <a:graphic>
          <a:graphicData uri="http://schemas.openxmlformats.org/presentationml/2006/ole">
            <p:oleObj spid="_x0000_s63493" name="Document" r:id="rId4" imgW="5899997" imgH="5485449" progId="Word.Document.8">
              <p:embed/>
            </p:oleObj>
          </a:graphicData>
        </a:graphic>
      </p:graphicFrame>
      <p:sp>
        <p:nvSpPr>
          <p:cNvPr id="63494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Област бр. 3 © Факултет медицинских наука Универзитета у Крагујевцу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Информатичке методе у биомедицинским истраживањима</a:t>
            </a:r>
          </a:p>
        </p:txBody>
      </p:sp>
      <p:sp>
        <p:nvSpPr>
          <p:cNvPr id="6451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3915D7F-6FC7-42A5-91FE-F85D9759EDAA}" type="slidenum">
              <a:rPr lang="en-US"/>
              <a:pPr/>
              <a:t>54</a:t>
            </a:fld>
            <a:endParaRPr lang="en-US"/>
          </a:p>
        </p:txBody>
      </p:sp>
      <p:sp>
        <p:nvSpPr>
          <p:cNvPr id="6451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i="1" smtClean="0"/>
              <a:t>Одређивање формата ћелије</a:t>
            </a:r>
            <a:r>
              <a:rPr lang="sr-Latn-CS" smtClean="0"/>
              <a:t> </a:t>
            </a:r>
          </a:p>
        </p:txBody>
      </p:sp>
      <p:sp>
        <p:nvSpPr>
          <p:cNvPr id="64517" name="Rectangle 5"/>
          <p:cNvSpPr>
            <a:spLocks noChangeArrowheads="1"/>
          </p:cNvSpPr>
          <p:nvPr/>
        </p:nvSpPr>
        <p:spPr bwMode="auto">
          <a:xfrm>
            <a:off x="2220913" y="6084109"/>
            <a:ext cx="463396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sr-Cyrl-RS" smtClean="0"/>
              <a:t>команда </a:t>
            </a:r>
            <a:r>
              <a:rPr lang="en-US" b="1" i="1" smtClean="0"/>
              <a:t>Format/Format Cells</a:t>
            </a:r>
            <a:r>
              <a:rPr lang="en-US" smtClean="0"/>
              <a:t> </a:t>
            </a:r>
            <a:r>
              <a:rPr lang="en-GB" smtClean="0"/>
              <a:t>или </a:t>
            </a:r>
            <a:r>
              <a:rPr lang="en-GB" b="1" i="1"/>
              <a:t>Ctrl+1</a:t>
            </a:r>
            <a:r>
              <a:rPr lang="en-GB"/>
              <a:t> </a:t>
            </a:r>
          </a:p>
        </p:txBody>
      </p:sp>
      <p:pic>
        <p:nvPicPr>
          <p:cNvPr id="64518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30638" y="1495420"/>
            <a:ext cx="5145087" cy="448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20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Област бр. 3 © Факултет медицинских наука Универзитета у Крагујевцу</a:t>
            </a:r>
          </a:p>
        </p:txBody>
      </p:sp>
      <p:pic>
        <p:nvPicPr>
          <p:cNvPr id="9" name="Picture 8"/>
          <p:cNvPicPr/>
          <p:nvPr/>
        </p:nvPicPr>
        <p:blipFill>
          <a:blip r:embed="rId4" cstate="print"/>
          <a:srcRect l="74469" t="2210" r="11202" b="51143"/>
          <a:stretch>
            <a:fillRect/>
          </a:stretch>
        </p:blipFill>
        <p:spPr bwMode="auto">
          <a:xfrm>
            <a:off x="361016" y="1414964"/>
            <a:ext cx="3220384" cy="4655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Информатичке методе у биомедицинским истраживањима</a:t>
            </a:r>
          </a:p>
        </p:txBody>
      </p:sp>
      <p:sp>
        <p:nvSpPr>
          <p:cNvPr id="6451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3915D7F-6FC7-42A5-91FE-F85D9759EDAA}" type="slidenum">
              <a:rPr lang="en-US"/>
              <a:pPr/>
              <a:t>55</a:t>
            </a:fld>
            <a:endParaRPr lang="en-US"/>
          </a:p>
        </p:txBody>
      </p:sp>
      <p:sp>
        <p:nvSpPr>
          <p:cNvPr id="6451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i="1" smtClean="0"/>
              <a:t>Одређивање формата ћелије</a:t>
            </a:r>
            <a:r>
              <a:rPr lang="sr-Latn-CS" smtClean="0"/>
              <a:t> </a:t>
            </a:r>
          </a:p>
        </p:txBody>
      </p:sp>
      <p:pic>
        <p:nvPicPr>
          <p:cNvPr id="64519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66900" y="1382713"/>
            <a:ext cx="5679328" cy="4950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20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Област бр. 3 © Факултет медицинских наука Универзитета у Крагујевцу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Информатичке методе у биомедицинским истраживањима</a:t>
            </a:r>
          </a:p>
        </p:txBody>
      </p:sp>
      <p:sp>
        <p:nvSpPr>
          <p:cNvPr id="65539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4B60D1F-8F20-4934-A2BE-9C42987FC91B}" type="slidenum">
              <a:rPr lang="en-US"/>
              <a:pPr/>
              <a:t>56</a:t>
            </a:fld>
            <a:endParaRPr lang="en-US"/>
          </a:p>
        </p:txBody>
      </p:sp>
      <p:sp>
        <p:nvSpPr>
          <p:cNvPr id="6554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i="1" smtClean="0"/>
              <a:t>Поравнање садржаја ћелије</a:t>
            </a:r>
            <a:r>
              <a:rPr lang="sr-Latn-CS" smtClean="0"/>
              <a:t> </a:t>
            </a:r>
          </a:p>
        </p:txBody>
      </p:sp>
      <p:pic>
        <p:nvPicPr>
          <p:cNvPr id="65542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53462" y="1540934"/>
            <a:ext cx="463331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543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Област бр. 3 © Факултет медицинских наука Универзитета у Крагујевцу</a:t>
            </a:r>
          </a:p>
        </p:txBody>
      </p:sp>
      <p:pic>
        <p:nvPicPr>
          <p:cNvPr id="8" name="Picture 7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9228" y="1538498"/>
            <a:ext cx="4224972" cy="39902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Информатичке методе у биомедицинским истраживањима</a:t>
            </a:r>
          </a:p>
        </p:txBody>
      </p:sp>
      <p:sp>
        <p:nvSpPr>
          <p:cNvPr id="66563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6BB4CA8-1A0A-4396-8D51-60B9AADE513D}" type="slidenum">
              <a:rPr lang="en-US"/>
              <a:pPr/>
              <a:t>57</a:t>
            </a:fld>
            <a:endParaRPr lang="en-US"/>
          </a:p>
        </p:txBody>
      </p:sp>
      <p:sp>
        <p:nvSpPr>
          <p:cNvPr id="6656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3600" i="1" smtClean="0"/>
              <a:t>Форматирање фонтова у ћелији</a:t>
            </a:r>
            <a:r>
              <a:rPr lang="sr-Latn-CS" sz="3600" smtClean="0"/>
              <a:t> </a:t>
            </a:r>
          </a:p>
        </p:txBody>
      </p:sp>
      <p:pic>
        <p:nvPicPr>
          <p:cNvPr id="6656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30400" y="1409700"/>
            <a:ext cx="5676900" cy="4948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66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Област бр. 3 © Факултет медицинских наука Универзитета у Крагујевцу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Информатичке методе у биомедицинским истраживањима</a:t>
            </a:r>
          </a:p>
        </p:txBody>
      </p:sp>
      <p:sp>
        <p:nvSpPr>
          <p:cNvPr id="67587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1440D7B-3A5B-4E07-9C73-34260A9CEA61}" type="slidenum">
              <a:rPr lang="en-US"/>
              <a:pPr/>
              <a:t>58</a:t>
            </a:fld>
            <a:endParaRPr lang="en-US"/>
          </a:p>
        </p:txBody>
      </p:sp>
      <p:sp>
        <p:nvSpPr>
          <p:cNvPr id="6758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i="1" smtClean="0"/>
              <a:t>Постављање граница табеле</a:t>
            </a:r>
            <a:r>
              <a:rPr lang="sr-Latn-CS" smtClean="0"/>
              <a:t> </a:t>
            </a:r>
          </a:p>
        </p:txBody>
      </p:sp>
      <p:pic>
        <p:nvPicPr>
          <p:cNvPr id="67589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2100" y="1416050"/>
            <a:ext cx="5676900" cy="4948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590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Област бр. 3 © Факултет медицинских наука Универзитета у Крагујевцу</a:t>
            </a:r>
          </a:p>
        </p:txBody>
      </p:sp>
      <p:pic>
        <p:nvPicPr>
          <p:cNvPr id="7" name="Picture 6"/>
          <p:cNvPicPr/>
          <p:nvPr/>
        </p:nvPicPr>
        <p:blipFill>
          <a:blip r:embed="rId4" cstate="print"/>
          <a:srcRect l="12529" t="2219" r="73505" b="86438"/>
          <a:stretch>
            <a:fillRect/>
          </a:stretch>
        </p:blipFill>
        <p:spPr bwMode="auto">
          <a:xfrm>
            <a:off x="6234495" y="2895451"/>
            <a:ext cx="2545437" cy="1380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Информатичке методе у биомедицинским истраживањима</a:t>
            </a:r>
          </a:p>
        </p:txBody>
      </p:sp>
      <p:sp>
        <p:nvSpPr>
          <p:cNvPr id="68611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42B23BB-6A88-4AB4-8788-3AA6D3D881E7}" type="slidenum">
              <a:rPr lang="en-US"/>
              <a:pPr/>
              <a:t>59</a:t>
            </a:fld>
            <a:endParaRPr lang="en-US"/>
          </a:p>
        </p:txBody>
      </p:sp>
      <p:sp>
        <p:nvSpPr>
          <p:cNvPr id="6861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3600" i="1" smtClean="0"/>
              <a:t>Неки већ дефинисани формати табеле</a:t>
            </a:r>
            <a:r>
              <a:rPr lang="sr-Latn-CS" sz="3600" smtClean="0"/>
              <a:t> </a:t>
            </a:r>
          </a:p>
        </p:txBody>
      </p:sp>
      <p:sp>
        <p:nvSpPr>
          <p:cNvPr id="6861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68614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16163" y="1373188"/>
            <a:ext cx="4635500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615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Област бр. 3 © Факултет медицинских наука Универзитета у Крагујевцу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Информатичке методе у биомедицинским истраживањима</a:t>
            </a:r>
          </a:p>
        </p:txBody>
      </p:sp>
      <p:sp>
        <p:nvSpPr>
          <p:cNvPr id="19459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602E5B8-DADA-4617-8858-4F616B4E7C90}" type="slidenum">
              <a:rPr lang="en-US"/>
              <a:pPr/>
              <a:t>6</a:t>
            </a:fld>
            <a:endParaRPr lang="en-US"/>
          </a:p>
        </p:txBody>
      </p:sp>
      <p:sp>
        <p:nvSpPr>
          <p:cNvPr id="1946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600" i="1" smtClean="0"/>
              <a:t>Изглед менија добијеног десним кликом на ћелију</a:t>
            </a:r>
            <a:r>
              <a:rPr lang="sr-Latn-CS" sz="3600" smtClean="0"/>
              <a:t> </a:t>
            </a:r>
          </a:p>
        </p:txBody>
      </p:sp>
      <p:pic>
        <p:nvPicPr>
          <p:cNvPr id="19461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49550" y="1504949"/>
            <a:ext cx="3685117" cy="4751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2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Област бр. 3 © Факултет медицинских наука Универзитета у Крагујевцу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Информатичке методе у биомедицинским истраживањима</a:t>
            </a:r>
          </a:p>
        </p:txBody>
      </p:sp>
      <p:sp>
        <p:nvSpPr>
          <p:cNvPr id="6963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90514A9-D598-40D9-A4C8-BC508D06138E}" type="slidenum">
              <a:rPr lang="en-US"/>
              <a:pPr/>
              <a:t>60</a:t>
            </a:fld>
            <a:endParaRPr lang="en-US"/>
          </a:p>
        </p:txBody>
      </p:sp>
      <p:sp>
        <p:nvSpPr>
          <p:cNvPr id="6963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3600" i="1" smtClean="0"/>
              <a:t>Неки већ дефинисани формати табеле</a:t>
            </a:r>
            <a:r>
              <a:rPr lang="sr-Latn-CS" sz="3600" smtClean="0"/>
              <a:t> </a:t>
            </a:r>
          </a:p>
        </p:txBody>
      </p:sp>
      <p:sp>
        <p:nvSpPr>
          <p:cNvPr id="6963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GB" sz="2400" smtClean="0"/>
              <a:t>Да би се прекопирао формат неке табеле или</a:t>
            </a:r>
            <a:r>
              <a:rPr lang="sr-Cyrl-CS" sz="2400" smtClean="0"/>
              <a:t> </a:t>
            </a:r>
            <a:r>
              <a:rPr lang="en-GB" sz="2400" smtClean="0"/>
              <a:t>ћелије на друго место могу се применити два начина: </a:t>
            </a:r>
            <a:endParaRPr lang="sr-Cyrl-CS" sz="2400" smtClean="0"/>
          </a:p>
          <a:p>
            <a:pPr lvl="1" eaLnBrk="1" hangingPunct="1"/>
            <a:r>
              <a:rPr lang="sr-Cyrl-RS" sz="2000" smtClean="0"/>
              <a:t>мени</a:t>
            </a:r>
            <a:r>
              <a:rPr lang="sr-Cyrl-RS" sz="2000" b="1" i="1" smtClean="0"/>
              <a:t> </a:t>
            </a:r>
            <a:r>
              <a:rPr lang="en-US" sz="2000" b="1" i="1" smtClean="0"/>
              <a:t>HOME</a:t>
            </a:r>
            <a:r>
              <a:rPr lang="sr-Cyrl-RS" sz="2000" smtClean="0"/>
              <a:t>,</a:t>
            </a:r>
            <a:r>
              <a:rPr lang="sr-Cyrl-RS" sz="2000" b="1" i="1" smtClean="0"/>
              <a:t> </a:t>
            </a:r>
            <a:r>
              <a:rPr lang="en-GB" sz="2000" smtClean="0"/>
              <a:t>пољ</a:t>
            </a:r>
            <a:r>
              <a:rPr lang="sr-Cyrl-RS" sz="2000" smtClean="0"/>
              <a:t>е</a:t>
            </a:r>
            <a:r>
              <a:rPr lang="en-GB" sz="2000" smtClean="0"/>
              <a:t> </a:t>
            </a:r>
            <a:r>
              <a:rPr lang="en-US" sz="2000" b="1" i="1" smtClean="0"/>
              <a:t>Clipboard</a:t>
            </a:r>
            <a:r>
              <a:rPr lang="sr-Cyrl-RS" sz="2000" smtClean="0"/>
              <a:t>, </a:t>
            </a:r>
            <a:r>
              <a:rPr lang="en-GB" sz="2000" b="1" i="1" smtClean="0"/>
              <a:t>Paste</a:t>
            </a:r>
            <a:r>
              <a:rPr lang="sr-Cyrl-RS" sz="2000" b="1" i="1" smtClean="0"/>
              <a:t>/</a:t>
            </a:r>
            <a:r>
              <a:rPr lang="en-GB" sz="2000" b="1" i="1" smtClean="0"/>
              <a:t>PasteSpecial</a:t>
            </a:r>
            <a:endParaRPr lang="sr-Cyrl-RS" sz="2000" smtClean="0"/>
          </a:p>
          <a:p>
            <a:pPr lvl="1" eaLnBrk="1" hangingPunct="1"/>
            <a:r>
              <a:rPr lang="en-GB" sz="2000" smtClean="0"/>
              <a:t>десни клик миша </a:t>
            </a:r>
            <a:r>
              <a:rPr lang="sr-Cyrl-RS" sz="2000" smtClean="0"/>
              <a:t>и из контекстног менија </a:t>
            </a:r>
            <a:r>
              <a:rPr lang="en-GB" sz="2000" smtClean="0"/>
              <a:t>бирамо опцију </a:t>
            </a:r>
            <a:r>
              <a:rPr lang="en-GB" sz="2000" b="1" i="1" smtClean="0"/>
              <a:t>PasteSpecial</a:t>
            </a:r>
            <a:endParaRPr lang="sr-Cyrl-CS" sz="2000" smtClean="0"/>
          </a:p>
          <a:p>
            <a:pPr lvl="1" eaLnBrk="1" hangingPunct="1"/>
            <a:r>
              <a:rPr lang="sr-Cyrl-RS" sz="2000" smtClean="0"/>
              <a:t>помоћу</a:t>
            </a:r>
            <a:r>
              <a:rPr lang="sr-Cyrl-RS" sz="2000" b="1" i="1" smtClean="0"/>
              <a:t> </a:t>
            </a:r>
            <a:r>
              <a:rPr lang="en-GB" sz="2000" b="1" i="1" smtClean="0"/>
              <a:t>Format Painter</a:t>
            </a:r>
            <a:r>
              <a:rPr lang="en-GB" sz="2000" smtClean="0"/>
              <a:t>-а (</a:t>
            </a:r>
            <a:r>
              <a:rPr lang="sr-Cyrl-CS" sz="2000" smtClean="0"/>
              <a:t>тастер на коме је</a:t>
            </a:r>
            <a:r>
              <a:rPr lang="en-GB" sz="2000" smtClean="0"/>
              <a:t> нацртана четка)</a:t>
            </a:r>
            <a:endParaRPr lang="sr-Cyrl-CS" sz="2000" smtClean="0"/>
          </a:p>
          <a:p>
            <a:pPr eaLnBrk="1" hangingPunct="1"/>
            <a:r>
              <a:rPr lang="sr-Cyrl-CS" sz="2400" smtClean="0"/>
              <a:t>О</a:t>
            </a:r>
            <a:r>
              <a:rPr lang="en-GB" sz="2400" smtClean="0"/>
              <a:t>значите ћелије са којих желите да узмете формат и кликнете на </a:t>
            </a:r>
            <a:r>
              <a:rPr lang="en-GB" sz="2400" b="1" i="1" smtClean="0"/>
              <a:t>Format Painter</a:t>
            </a:r>
            <a:endParaRPr lang="sr-Cyrl-CS" sz="2400" b="1" i="1" smtClean="0"/>
          </a:p>
          <a:p>
            <a:pPr lvl="1" eaLnBrk="1" hangingPunct="1"/>
            <a:r>
              <a:rPr lang="sr-Cyrl-CS" sz="2000" smtClean="0"/>
              <a:t>к</a:t>
            </a:r>
            <a:r>
              <a:rPr lang="en-GB" sz="2000" smtClean="0"/>
              <a:t>урзор се мења у четку са знаком плус поред</a:t>
            </a:r>
            <a:endParaRPr lang="sr-Cyrl-CS" sz="2000" smtClean="0"/>
          </a:p>
          <a:p>
            <a:pPr lvl="1" eaLnBrk="1" hangingPunct="1"/>
            <a:r>
              <a:rPr lang="sr-Cyrl-CS" sz="2000" smtClean="0"/>
              <a:t>с</a:t>
            </a:r>
            <a:r>
              <a:rPr lang="en-GB" sz="2000" smtClean="0"/>
              <a:t>ада само превучете преко ћелија за које челите да добију нови формат и по отпуштању дугмета миша он се и примењује!</a:t>
            </a:r>
            <a:endParaRPr lang="sr-Latn-CS" sz="2000" smtClean="0"/>
          </a:p>
        </p:txBody>
      </p:sp>
      <p:sp>
        <p:nvSpPr>
          <p:cNvPr id="69638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Област бр. 3 © Факултет медицинских наука Универзитета у Крагујевцу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Информатичке методе у биомедицинским истраживањима</a:t>
            </a:r>
          </a:p>
        </p:txBody>
      </p:sp>
      <p:sp>
        <p:nvSpPr>
          <p:cNvPr id="70659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6FBA9E2-4CC1-4C6F-AE23-FB66B6EC09D3}" type="slidenum">
              <a:rPr lang="en-US"/>
              <a:pPr/>
              <a:t>61</a:t>
            </a:fld>
            <a:endParaRPr lang="en-US"/>
          </a:p>
        </p:txBody>
      </p:sp>
      <p:sp>
        <p:nvSpPr>
          <p:cNvPr id="7066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sz="3600" i="1" smtClean="0"/>
              <a:t>Подешавање колона и редова</a:t>
            </a:r>
            <a:endParaRPr lang="sr-Latn-CS" sz="3600" smtClean="0"/>
          </a:p>
        </p:txBody>
      </p:sp>
      <p:sp>
        <p:nvSpPr>
          <p:cNvPr id="7066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eaLnBrk="1" hangingPunct="1"/>
            <a:endParaRPr lang="sr-Latn-CS" sz="2400" smtClean="0"/>
          </a:p>
        </p:txBody>
      </p:sp>
      <p:sp>
        <p:nvSpPr>
          <p:cNvPr id="70662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Област бр. 3 © Факултет медицинских наука Универзитета у Крагујевцу</a:t>
            </a:r>
          </a:p>
        </p:txBody>
      </p:sp>
      <p:pic>
        <p:nvPicPr>
          <p:cNvPr id="7" name="Picture 6"/>
          <p:cNvPicPr/>
          <p:nvPr/>
        </p:nvPicPr>
        <p:blipFill>
          <a:blip r:embed="rId3" cstate="print"/>
          <a:srcRect l="74469" t="2210" r="11202" b="51143"/>
          <a:stretch>
            <a:fillRect/>
          </a:stretch>
        </p:blipFill>
        <p:spPr bwMode="auto">
          <a:xfrm>
            <a:off x="2926414" y="1398031"/>
            <a:ext cx="3584451" cy="4841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Информатичке методе у биомедицинским истраживањима</a:t>
            </a:r>
          </a:p>
        </p:txBody>
      </p:sp>
      <p:sp>
        <p:nvSpPr>
          <p:cNvPr id="71683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5C0E6A8-8F89-4D2D-B8B6-DC69A61269FB}" type="slidenum">
              <a:rPr lang="en-US"/>
              <a:pPr/>
              <a:t>62</a:t>
            </a:fld>
            <a:endParaRPr lang="en-US"/>
          </a:p>
        </p:txBody>
      </p:sp>
      <p:sp>
        <p:nvSpPr>
          <p:cNvPr id="716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3600" i="1" smtClean="0"/>
              <a:t>Форматирање стила</a:t>
            </a:r>
            <a:endParaRPr lang="sr-Latn-CS" sz="3600" smtClean="0"/>
          </a:p>
        </p:txBody>
      </p:sp>
      <p:sp>
        <p:nvSpPr>
          <p:cNvPr id="71687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Област бр. 3 © Факултет медицинских наука Универзитета у Крагујевцу</a:t>
            </a:r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0" y="1701799"/>
            <a:ext cx="3073403" cy="3860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/>
          <p:cNvPicPr/>
          <p:nvPr/>
        </p:nvPicPr>
        <p:blipFill>
          <a:blip r:embed="rId4" cstate="print"/>
          <a:srcRect l="45349" r="20446" b="56045"/>
          <a:stretch>
            <a:fillRect/>
          </a:stretch>
        </p:blipFill>
        <p:spPr bwMode="auto">
          <a:xfrm>
            <a:off x="280943" y="1745090"/>
            <a:ext cx="5264723" cy="3715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Информатичке методе у биомедицинским истраживањима</a:t>
            </a:r>
          </a:p>
        </p:txBody>
      </p:sp>
      <p:sp>
        <p:nvSpPr>
          <p:cNvPr id="72707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31EBBB1D-D719-467F-9EDF-241AADA69DDB}" type="slidenum">
              <a:rPr lang="en-US"/>
              <a:pPr/>
              <a:t>63</a:t>
            </a:fld>
            <a:endParaRPr lang="en-US"/>
          </a:p>
        </p:txBody>
      </p:sp>
      <p:sp>
        <p:nvSpPr>
          <p:cNvPr id="7270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i="1" smtClean="0"/>
              <a:t>К</a:t>
            </a:r>
            <a:r>
              <a:rPr lang="en-GB" i="1" smtClean="0"/>
              <a:t>оришћење шаблона</a:t>
            </a:r>
            <a:r>
              <a:rPr lang="sr-Latn-CS" smtClean="0"/>
              <a:t> </a:t>
            </a:r>
          </a:p>
        </p:txBody>
      </p:sp>
      <p:pic>
        <p:nvPicPr>
          <p:cNvPr id="7270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5005" y="1540931"/>
            <a:ext cx="5991191" cy="4437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710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Област бр. 3 © Факултет медицинских наука Универзитета у Крагујевцу</a:t>
            </a:r>
          </a:p>
        </p:txBody>
      </p:sp>
      <p:pic>
        <p:nvPicPr>
          <p:cNvPr id="7" name="Picture 6"/>
          <p:cNvPicPr/>
          <p:nvPr/>
        </p:nvPicPr>
        <p:blipFill>
          <a:blip r:embed="rId4" cstate="print"/>
          <a:srcRect l="21157" t="9584" r="69003" b="67562"/>
          <a:stretch>
            <a:fillRect/>
          </a:stretch>
        </p:blipFill>
        <p:spPr bwMode="auto">
          <a:xfrm>
            <a:off x="6354889" y="2108342"/>
            <a:ext cx="2695980" cy="3394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Информатичке методе у биомедицинским истраживањима</a:t>
            </a:r>
          </a:p>
        </p:txBody>
      </p:sp>
      <p:sp>
        <p:nvSpPr>
          <p:cNvPr id="73731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E48732D-320B-4451-A49F-AB781D37B09C}" type="slidenum">
              <a:rPr lang="en-US"/>
              <a:pPr/>
              <a:t>64</a:t>
            </a:fld>
            <a:endParaRPr lang="en-US"/>
          </a:p>
        </p:txBody>
      </p:sp>
      <p:sp>
        <p:nvSpPr>
          <p:cNvPr id="7373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Графика</a:t>
            </a:r>
            <a:endParaRPr lang="sr-Latn-CS" smtClean="0"/>
          </a:p>
        </p:txBody>
      </p:sp>
      <p:sp>
        <p:nvSpPr>
          <p:cNvPr id="7373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GB" sz="2800" b="1" i="1" smtClean="0"/>
              <a:t>Pie</a:t>
            </a:r>
            <a:r>
              <a:rPr lang="en-GB" sz="2800" smtClean="0"/>
              <a:t> (пита, која се користи за приказивање релација између делова целине), </a:t>
            </a:r>
            <a:endParaRPr lang="sr-Cyrl-CS" sz="2800" smtClean="0"/>
          </a:p>
          <a:p>
            <a:pPr eaLnBrk="1" hangingPunct="1"/>
            <a:r>
              <a:rPr lang="en-GB" sz="2800" b="1" i="1" smtClean="0"/>
              <a:t>Bar</a:t>
            </a:r>
            <a:r>
              <a:rPr lang="en-GB" sz="2800" smtClean="0"/>
              <a:t> (хоризонталне црте, које се користе за поређење вредности у временском домену), </a:t>
            </a:r>
            <a:endParaRPr lang="sr-Cyrl-CS" sz="2800" smtClean="0"/>
          </a:p>
          <a:p>
            <a:pPr eaLnBrk="1" hangingPunct="1"/>
            <a:r>
              <a:rPr lang="en-GB" sz="2800" b="1" i="1" smtClean="0"/>
              <a:t>Column</a:t>
            </a:r>
            <a:r>
              <a:rPr lang="en-GB" sz="2800" smtClean="0"/>
              <a:t> (вертикалне црте, сличне хоризонталнима), </a:t>
            </a:r>
            <a:endParaRPr lang="sr-Cyrl-CS" sz="2800" smtClean="0"/>
          </a:p>
          <a:p>
            <a:pPr eaLnBrk="1" hangingPunct="1"/>
            <a:r>
              <a:rPr lang="en-GB" sz="2800" b="1" i="1" smtClean="0"/>
              <a:t>Line</a:t>
            </a:r>
            <a:r>
              <a:rPr lang="en-GB" sz="2800" smtClean="0"/>
              <a:t> (најбоље приказује трендове и промене које се јављају током </a:t>
            </a:r>
            <a:r>
              <a:rPr lang="en-GB" sz="2800" smtClean="0"/>
              <a:t>времена</a:t>
            </a:r>
            <a:r>
              <a:rPr lang="sr-Latn-RS" sz="2800" smtClean="0"/>
              <a:t>)</a:t>
            </a:r>
            <a:r>
              <a:rPr lang="en-GB" sz="2800" smtClean="0"/>
              <a:t> </a:t>
            </a:r>
            <a:r>
              <a:rPr lang="en-GB" sz="2800" smtClean="0"/>
              <a:t>и </a:t>
            </a:r>
            <a:endParaRPr lang="sr-Cyrl-CS" sz="2800" smtClean="0"/>
          </a:p>
          <a:p>
            <a:pPr eaLnBrk="1" hangingPunct="1"/>
            <a:r>
              <a:rPr lang="en-GB" sz="2800" b="1" i="1" smtClean="0"/>
              <a:t>Area</a:t>
            </a:r>
            <a:r>
              <a:rPr lang="en-GB" sz="2800" smtClean="0"/>
              <a:t> (области, служе за приказивање промене у вредностима)</a:t>
            </a:r>
            <a:endParaRPr lang="sr-Latn-CS" sz="2800" smtClean="0"/>
          </a:p>
        </p:txBody>
      </p:sp>
      <p:sp>
        <p:nvSpPr>
          <p:cNvPr id="73734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Област бр. 3 © Факултет медицинских наука Универзитета у Крагујевцу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Информатичке методе у биомедицинским истраживањима</a:t>
            </a:r>
          </a:p>
        </p:txBody>
      </p:sp>
      <p:sp>
        <p:nvSpPr>
          <p:cNvPr id="7475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549ABA3-45B9-4571-9F02-A5DA4D74C0CE}" type="slidenum">
              <a:rPr lang="en-US"/>
              <a:pPr/>
              <a:t>65</a:t>
            </a:fld>
            <a:endParaRPr lang="en-US"/>
          </a:p>
        </p:txBody>
      </p:sp>
      <p:sp>
        <p:nvSpPr>
          <p:cNvPr id="7475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Графика</a:t>
            </a:r>
            <a:endParaRPr lang="sr-Latn-CS" smtClean="0"/>
          </a:p>
        </p:txBody>
      </p:sp>
      <p:sp>
        <p:nvSpPr>
          <p:cNvPr id="7475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GB" b="1" i="1" smtClean="0"/>
              <a:t>Data Series</a:t>
            </a:r>
            <a:r>
              <a:rPr lang="en-GB" smtClean="0"/>
              <a:t> - серије </a:t>
            </a:r>
            <a:r>
              <a:rPr lang="en-GB" smtClean="0"/>
              <a:t>података</a:t>
            </a:r>
            <a:endParaRPr lang="sr-Latn-RS" smtClean="0"/>
          </a:p>
          <a:p>
            <a:pPr lvl="1" eaLnBrk="1" hangingPunct="1"/>
            <a:r>
              <a:rPr lang="sr-Cyrl-RS" smtClean="0"/>
              <a:t>г</a:t>
            </a:r>
            <a:r>
              <a:rPr lang="en-GB" smtClean="0"/>
              <a:t>рупе </a:t>
            </a:r>
            <a:r>
              <a:rPr lang="en-GB" smtClean="0"/>
              <a:t>података повезаних неким релацијама, као што су месечни приходи продајне групе</a:t>
            </a:r>
            <a:endParaRPr lang="sr-Cyrl-CS" smtClean="0"/>
          </a:p>
          <a:p>
            <a:pPr eaLnBrk="1" hangingPunct="1"/>
            <a:r>
              <a:rPr lang="en-GB" b="1" i="1" smtClean="0"/>
              <a:t>Axis</a:t>
            </a:r>
            <a:r>
              <a:rPr lang="en-GB" smtClean="0"/>
              <a:t> </a:t>
            </a:r>
            <a:r>
              <a:rPr lang="en-GB" smtClean="0"/>
              <a:t>- оса</a:t>
            </a:r>
            <a:endParaRPr lang="sr-Cyrl-RS" smtClean="0"/>
          </a:p>
          <a:p>
            <a:pPr eaLnBrk="1" hangingPunct="1"/>
            <a:r>
              <a:rPr lang="en-GB" b="1" i="1" smtClean="0"/>
              <a:t>Legend</a:t>
            </a:r>
            <a:r>
              <a:rPr lang="en-GB" smtClean="0"/>
              <a:t> </a:t>
            </a:r>
            <a:r>
              <a:rPr lang="en-GB" smtClean="0"/>
              <a:t>- легенда</a:t>
            </a:r>
            <a:endParaRPr lang="sr-Latn-CS" smtClean="0"/>
          </a:p>
        </p:txBody>
      </p:sp>
      <p:sp>
        <p:nvSpPr>
          <p:cNvPr id="74758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Област бр. 3 © Факултет медицинских наука Универзитета у Крагујевцу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Информатичке методе у биомедицинским истраживањима</a:t>
            </a:r>
          </a:p>
        </p:txBody>
      </p:sp>
      <p:sp>
        <p:nvSpPr>
          <p:cNvPr id="75779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524E777-C176-4260-84C0-F87C31820B89}" type="slidenum">
              <a:rPr lang="en-US"/>
              <a:pPr/>
              <a:t>66</a:t>
            </a:fld>
            <a:endParaRPr lang="en-US"/>
          </a:p>
        </p:txBody>
      </p:sp>
      <p:sp>
        <p:nvSpPr>
          <p:cNvPr id="7578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RS" i="1" smtClean="0"/>
              <a:t>Цртање </a:t>
            </a:r>
            <a:r>
              <a:rPr lang="en-GB" i="1" smtClean="0"/>
              <a:t>графикона</a:t>
            </a:r>
            <a:r>
              <a:rPr lang="sr-Latn-CS" smtClean="0"/>
              <a:t> </a:t>
            </a:r>
            <a:endParaRPr lang="sr-Latn-CS" smtClean="0"/>
          </a:p>
        </p:txBody>
      </p:sp>
      <p:sp>
        <p:nvSpPr>
          <p:cNvPr id="75782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Област бр. 3 © Факултет медицинских наука Универзитета у Крагујевцу</a:t>
            </a:r>
          </a:p>
        </p:txBody>
      </p:sp>
      <p:pic>
        <p:nvPicPr>
          <p:cNvPr id="7" name="Picture 6"/>
          <p:cNvPicPr/>
          <p:nvPr/>
        </p:nvPicPr>
        <p:blipFill>
          <a:blip r:embed="rId3" cstate="print"/>
          <a:srcRect l="5467" t="2380" r="67916" b="87915"/>
          <a:stretch>
            <a:fillRect/>
          </a:stretch>
        </p:blipFill>
        <p:spPr bwMode="auto">
          <a:xfrm>
            <a:off x="660399" y="1430866"/>
            <a:ext cx="7857067" cy="3107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/>
          <p:cNvPicPr/>
          <p:nvPr/>
        </p:nvPicPr>
        <p:blipFill>
          <a:blip r:embed="rId4" cstate="print"/>
          <a:srcRect l="36707" r="50275" b="87973"/>
          <a:stretch>
            <a:fillRect/>
          </a:stretch>
        </p:blipFill>
        <p:spPr bwMode="auto">
          <a:xfrm>
            <a:off x="3097429" y="4880407"/>
            <a:ext cx="2786904" cy="14780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Информатичке методе у биомедицинским истраживањима</a:t>
            </a:r>
          </a:p>
        </p:txBody>
      </p:sp>
      <p:sp>
        <p:nvSpPr>
          <p:cNvPr id="75779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524E777-C176-4260-84C0-F87C31820B89}" type="slidenum">
              <a:rPr lang="en-US"/>
              <a:pPr/>
              <a:t>67</a:t>
            </a:fld>
            <a:endParaRPr lang="en-US"/>
          </a:p>
        </p:txBody>
      </p:sp>
      <p:sp>
        <p:nvSpPr>
          <p:cNvPr id="7578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i="1" smtClean="0"/>
              <a:t>Одређивање типа графикона</a:t>
            </a:r>
            <a:r>
              <a:rPr lang="sr-Latn-CS" smtClean="0"/>
              <a:t> </a:t>
            </a:r>
          </a:p>
        </p:txBody>
      </p:sp>
      <p:pic>
        <p:nvPicPr>
          <p:cNvPr id="75781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84263" y="1439863"/>
            <a:ext cx="7246937" cy="492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5782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Област бр. 3 © Факултет медицинских наука Универзитета у Крагујевцу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Информатичке методе у биомедицинским истраживањима</a:t>
            </a:r>
          </a:p>
        </p:txBody>
      </p:sp>
      <p:sp>
        <p:nvSpPr>
          <p:cNvPr id="76803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4AB8CF8-E2D2-4249-AB32-7F900EC96701}" type="slidenum">
              <a:rPr lang="en-US"/>
              <a:pPr/>
              <a:t>68</a:t>
            </a:fld>
            <a:endParaRPr lang="en-US"/>
          </a:p>
        </p:txBody>
      </p:sp>
      <p:sp>
        <p:nvSpPr>
          <p:cNvPr id="7680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3600" i="1" smtClean="0"/>
              <a:t>Давање имена серијама података</a:t>
            </a:r>
            <a:r>
              <a:rPr lang="sr-Latn-CS" sz="3600" smtClean="0"/>
              <a:t> </a:t>
            </a:r>
          </a:p>
        </p:txBody>
      </p:sp>
      <p:pic>
        <p:nvPicPr>
          <p:cNvPr id="7680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25800" y="1566668"/>
            <a:ext cx="5604933" cy="3810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6806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Област бр. 3 © Факултет медицинских наука Универзитета у Крагујевцу</a:t>
            </a:r>
          </a:p>
        </p:txBody>
      </p:sp>
      <p:pic>
        <p:nvPicPr>
          <p:cNvPr id="7" name="Picture 6"/>
          <p:cNvPicPr/>
          <p:nvPr/>
        </p:nvPicPr>
        <p:blipFill>
          <a:blip r:embed="rId4" cstate="print"/>
          <a:srcRect l="55940" t="42709" r="31353" b="26879"/>
          <a:stretch>
            <a:fillRect/>
          </a:stretch>
        </p:blipFill>
        <p:spPr bwMode="auto">
          <a:xfrm>
            <a:off x="262471" y="1462625"/>
            <a:ext cx="2971800" cy="3346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/>
          <p:cNvPicPr/>
          <p:nvPr/>
        </p:nvPicPr>
        <p:blipFill>
          <a:blip r:embed="rId5" cstate="print"/>
          <a:srcRect l="22992" t="28485" r="59764" b="56536"/>
          <a:stretch>
            <a:fillRect/>
          </a:stretch>
        </p:blipFill>
        <p:spPr bwMode="auto">
          <a:xfrm>
            <a:off x="249433" y="4804353"/>
            <a:ext cx="2942500" cy="1604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Информатичке методе у биомедицинским истраживањима</a:t>
            </a:r>
          </a:p>
        </p:txBody>
      </p:sp>
      <p:sp>
        <p:nvSpPr>
          <p:cNvPr id="77827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137EC74-BF22-48E3-9EAB-118D70DEA5BA}" type="slidenum">
              <a:rPr lang="en-US"/>
              <a:pPr/>
              <a:t>69</a:t>
            </a:fld>
            <a:endParaRPr lang="en-US"/>
          </a:p>
        </p:txBody>
      </p:sp>
      <p:sp>
        <p:nvSpPr>
          <p:cNvPr id="7782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3600" i="1" smtClean="0"/>
              <a:t>Подешавања </a:t>
            </a:r>
            <a:r>
              <a:rPr lang="sr-Cyrl-CS" sz="3600" i="1" smtClean="0"/>
              <a:t>назива </a:t>
            </a:r>
            <a:r>
              <a:rPr lang="en-GB" sz="3600" i="1" smtClean="0"/>
              <a:t>графикона</a:t>
            </a:r>
            <a:r>
              <a:rPr lang="sr-Latn-CS" sz="3600" smtClean="0"/>
              <a:t> </a:t>
            </a:r>
          </a:p>
        </p:txBody>
      </p:sp>
      <p:pic>
        <p:nvPicPr>
          <p:cNvPr id="77829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1538" y="1677988"/>
            <a:ext cx="7539037" cy="409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7830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Област бр. 3 © Факултет медицинских наука Универзитета у Крагујевцу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Информатичке методе у биомедицинским истраживањима</a:t>
            </a:r>
          </a:p>
        </p:txBody>
      </p:sp>
      <p:sp>
        <p:nvSpPr>
          <p:cNvPr id="20483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059663E-8DC7-4801-B429-9D40E51AC6B1}" type="slidenum">
              <a:rPr lang="en-US"/>
              <a:pPr/>
              <a:t>7</a:t>
            </a:fld>
            <a:endParaRPr lang="en-US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600" i="1" smtClean="0"/>
              <a:t>Изглед картице General у прозору Options</a:t>
            </a:r>
            <a:endParaRPr lang="sr-Latn-CS" sz="3600" smtClean="0"/>
          </a:p>
        </p:txBody>
      </p:sp>
      <p:pic>
        <p:nvPicPr>
          <p:cNvPr id="20485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55738" y="1362075"/>
            <a:ext cx="6130925" cy="499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6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Област бр. 3 © Факултет медицинских наука Универзитета у Крагујевцу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Информатичке методе у биомедицинским истраживањима</a:t>
            </a:r>
          </a:p>
        </p:txBody>
      </p:sp>
      <p:sp>
        <p:nvSpPr>
          <p:cNvPr id="78851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3783BD8-2BE1-4892-BE44-C6623FEB99B7}" type="slidenum">
              <a:rPr lang="en-US"/>
              <a:pPr/>
              <a:t>70</a:t>
            </a:fld>
            <a:endParaRPr lang="en-US"/>
          </a:p>
        </p:txBody>
      </p:sp>
      <p:sp>
        <p:nvSpPr>
          <p:cNvPr id="7885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i="1" smtClean="0"/>
              <a:t>Избор локације графикона</a:t>
            </a:r>
            <a:r>
              <a:rPr lang="sr-Latn-CS" smtClean="0"/>
              <a:t> </a:t>
            </a:r>
          </a:p>
        </p:txBody>
      </p:sp>
      <p:pic>
        <p:nvPicPr>
          <p:cNvPr id="7885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48490" y="1700283"/>
            <a:ext cx="6344708" cy="2799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8854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Област бр. 3 © Факултет медицинских наука Универзитета у Крагујевцу</a:t>
            </a:r>
          </a:p>
        </p:txBody>
      </p:sp>
      <p:pic>
        <p:nvPicPr>
          <p:cNvPr id="7" name="Picture 6"/>
          <p:cNvPicPr/>
          <p:nvPr/>
        </p:nvPicPr>
        <p:blipFill>
          <a:blip r:embed="rId4" cstate="print"/>
          <a:srcRect l="72261" t="3693" r="16310" b="81045"/>
          <a:stretch>
            <a:fillRect/>
          </a:stretch>
        </p:blipFill>
        <p:spPr bwMode="auto">
          <a:xfrm>
            <a:off x="177342" y="2019175"/>
            <a:ext cx="2447325" cy="1909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Информатичке методе у биомедицинским истраживањима</a:t>
            </a:r>
          </a:p>
        </p:txBody>
      </p:sp>
      <p:sp>
        <p:nvSpPr>
          <p:cNvPr id="7987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A3F8267-350F-4764-8778-71FB456A9E28}" type="slidenum">
              <a:rPr lang="en-US"/>
              <a:pPr/>
              <a:t>71</a:t>
            </a:fld>
            <a:endParaRPr lang="en-US"/>
          </a:p>
        </p:txBody>
      </p:sp>
      <p:sp>
        <p:nvSpPr>
          <p:cNvPr id="7987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i="1" smtClean="0"/>
              <a:t>Коначни изглед</a:t>
            </a:r>
            <a:r>
              <a:rPr lang="en-GB" i="1" smtClean="0"/>
              <a:t> графикона</a:t>
            </a:r>
            <a:r>
              <a:rPr lang="sr-Latn-CS" smtClean="0"/>
              <a:t> </a:t>
            </a:r>
          </a:p>
        </p:txBody>
      </p:sp>
      <p:pic>
        <p:nvPicPr>
          <p:cNvPr id="79877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6950" y="1524000"/>
            <a:ext cx="7519988" cy="485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9878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Област бр. 3 © Факултет медицинских наука Универзитета у Крагујевцу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Информатичке методе у биомедицинским истраживањима</a:t>
            </a:r>
          </a:p>
        </p:txBody>
      </p:sp>
      <p:sp>
        <p:nvSpPr>
          <p:cNvPr id="80899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7133787-26B4-4366-B89D-6C93F12C606A}" type="slidenum">
              <a:rPr lang="en-US"/>
              <a:pPr/>
              <a:t>72</a:t>
            </a:fld>
            <a:endParaRPr lang="en-US"/>
          </a:p>
        </p:txBody>
      </p:sp>
      <p:sp>
        <p:nvSpPr>
          <p:cNvPr id="8090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i="1" smtClean="0"/>
              <a:t>Подешавање</a:t>
            </a:r>
            <a:r>
              <a:rPr lang="en-GB" i="1" smtClean="0"/>
              <a:t> графикона</a:t>
            </a:r>
            <a:r>
              <a:rPr lang="sr-Latn-CS" smtClean="0"/>
              <a:t> </a:t>
            </a:r>
          </a:p>
        </p:txBody>
      </p:sp>
      <p:sp>
        <p:nvSpPr>
          <p:cNvPr id="80902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Област бр. 3 © Факултет медицинских наука Универзитета у Крагујевцу</a:t>
            </a:r>
          </a:p>
        </p:txBody>
      </p:sp>
      <p:pic>
        <p:nvPicPr>
          <p:cNvPr id="7" name="Picture 6"/>
          <p:cNvPicPr/>
          <p:nvPr/>
        </p:nvPicPr>
        <p:blipFill>
          <a:blip r:embed="rId3" cstate="print"/>
          <a:srcRect l="45073" t="40979" r="42549" b="30066"/>
          <a:stretch>
            <a:fillRect/>
          </a:stretch>
        </p:blipFill>
        <p:spPr bwMode="auto">
          <a:xfrm>
            <a:off x="152403" y="2328332"/>
            <a:ext cx="1989666" cy="2421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18067" y="1534584"/>
            <a:ext cx="6377200" cy="427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Информатичке методе у биомедицинским истраживањима</a:t>
            </a:r>
          </a:p>
        </p:txBody>
      </p:sp>
      <p:sp>
        <p:nvSpPr>
          <p:cNvPr id="81923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05E6A8D-74ED-412B-B888-4AA88F654E12}" type="slidenum">
              <a:rPr lang="en-US"/>
              <a:pPr/>
              <a:t>73</a:t>
            </a:fld>
            <a:endParaRPr lang="en-US"/>
          </a:p>
        </p:txBody>
      </p:sp>
      <p:sp>
        <p:nvSpPr>
          <p:cNvPr id="8192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i="1" smtClean="0"/>
              <a:t>Форматирање оса</a:t>
            </a:r>
            <a:r>
              <a:rPr lang="sr-Latn-CS" smtClean="0"/>
              <a:t> </a:t>
            </a:r>
          </a:p>
        </p:txBody>
      </p:sp>
      <p:sp>
        <p:nvSpPr>
          <p:cNvPr id="81926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Област бр. 3 © Факултет медицинских наука Универзитета у Крагујевцу</a:t>
            </a:r>
          </a:p>
        </p:txBody>
      </p:sp>
      <p:pic>
        <p:nvPicPr>
          <p:cNvPr id="7" name="Picture 6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6549" y="1882669"/>
            <a:ext cx="3033184" cy="2985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/>
          <p:cNvPicPr/>
          <p:nvPr/>
        </p:nvPicPr>
        <p:blipFill>
          <a:blip r:embed="rId4" cstate="print"/>
          <a:srcRect l="61910" t="20833" r="17137" b="27696"/>
          <a:stretch>
            <a:fillRect/>
          </a:stretch>
        </p:blipFill>
        <p:spPr bwMode="auto">
          <a:xfrm>
            <a:off x="3871503" y="1350423"/>
            <a:ext cx="4290364" cy="502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Информатичке методе у биомедицинским истраживањима</a:t>
            </a:r>
          </a:p>
        </p:txBody>
      </p:sp>
      <p:sp>
        <p:nvSpPr>
          <p:cNvPr id="82947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E7A325D-87AE-4599-81C8-F29A642A00DB}" type="slidenum">
              <a:rPr lang="en-US"/>
              <a:pPr/>
              <a:t>74</a:t>
            </a:fld>
            <a:endParaRPr lang="en-US"/>
          </a:p>
        </p:txBody>
      </p:sp>
      <p:sp>
        <p:nvSpPr>
          <p:cNvPr id="829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3Д графикони</a:t>
            </a:r>
            <a:endParaRPr lang="sr-Latn-CS" smtClean="0"/>
          </a:p>
        </p:txBody>
      </p:sp>
      <p:sp>
        <p:nvSpPr>
          <p:cNvPr id="8294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5000"/>
              </a:lnSpc>
            </a:pPr>
            <a:endParaRPr lang="sr-Cyrl-CS" sz="2800" smtClean="0"/>
          </a:p>
        </p:txBody>
      </p:sp>
      <p:pic>
        <p:nvPicPr>
          <p:cNvPr id="82950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4576" y="1401233"/>
            <a:ext cx="7515224" cy="48345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951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Област бр. 3 © Факултет медицинских наука Универзитета у Крагујевцу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Информатичке методе у биомедицинским истраживањима</a:t>
            </a:r>
          </a:p>
        </p:txBody>
      </p:sp>
      <p:sp>
        <p:nvSpPr>
          <p:cNvPr id="83971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B78DF71-FD3C-443E-BD6F-5376E2045D63}" type="slidenum">
              <a:rPr lang="en-US"/>
              <a:pPr/>
              <a:t>75</a:t>
            </a:fld>
            <a:endParaRPr lang="en-US"/>
          </a:p>
        </p:txBody>
      </p:sp>
      <p:sp>
        <p:nvSpPr>
          <p:cNvPr id="8397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i="1" smtClean="0"/>
              <a:t>Тип графикона </a:t>
            </a:r>
            <a:r>
              <a:rPr lang="sr-Latn-CS" i="1" smtClean="0"/>
              <a:t>Pyramid</a:t>
            </a:r>
            <a:r>
              <a:rPr lang="sr-Latn-CS" smtClean="0"/>
              <a:t> </a:t>
            </a:r>
          </a:p>
        </p:txBody>
      </p:sp>
      <p:pic>
        <p:nvPicPr>
          <p:cNvPr id="83973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7850" y="1477963"/>
            <a:ext cx="7940675" cy="4592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3974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Област бр. 3 © Факултет медицинских наука Универзитета у Крагујевцу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Информатичке методе у биомедицинским истраживањима</a:t>
            </a:r>
          </a:p>
        </p:txBody>
      </p:sp>
      <p:sp>
        <p:nvSpPr>
          <p:cNvPr id="8499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AEE9405-13BD-404E-A37B-799499E56C47}" type="slidenum">
              <a:rPr lang="en-US"/>
              <a:pPr/>
              <a:t>76</a:t>
            </a:fld>
            <a:endParaRPr lang="en-US"/>
          </a:p>
        </p:txBody>
      </p:sp>
      <p:sp>
        <p:nvSpPr>
          <p:cNvPr id="8499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sz="3600" i="1" smtClean="0"/>
              <a:t>Тип графикона 3-D Column</a:t>
            </a:r>
            <a:endParaRPr lang="sr-Latn-CS" sz="3600" smtClean="0"/>
          </a:p>
        </p:txBody>
      </p:sp>
      <p:pic>
        <p:nvPicPr>
          <p:cNvPr id="84997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6138" y="1423988"/>
            <a:ext cx="7442200" cy="478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4998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Област бр. 3 © Факултет медицинских наука Универзитета у Крагујевцу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Информатичке методе у биомедицинским истраживањима</a:t>
            </a:r>
          </a:p>
        </p:txBody>
      </p:sp>
      <p:sp>
        <p:nvSpPr>
          <p:cNvPr id="8499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AEE9405-13BD-404E-A37B-799499E56C47}" type="slidenum">
              <a:rPr lang="en-US"/>
              <a:pPr/>
              <a:t>77</a:t>
            </a:fld>
            <a:endParaRPr lang="en-US"/>
          </a:p>
        </p:txBody>
      </p:sp>
      <p:sp>
        <p:nvSpPr>
          <p:cNvPr id="8499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3600" i="1" smtClean="0"/>
              <a:t>Подешавање погледа на тродимензионални графикон</a:t>
            </a:r>
            <a:endParaRPr lang="sr-Latn-CS" sz="3600" smtClean="0"/>
          </a:p>
        </p:txBody>
      </p:sp>
      <p:sp>
        <p:nvSpPr>
          <p:cNvPr id="84998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Област бр. 3 © Факултет медицинских наука Универзитета у Крагујевцу</a:t>
            </a:r>
          </a:p>
        </p:txBody>
      </p:sp>
      <p:pic>
        <p:nvPicPr>
          <p:cNvPr id="7" name="Picture 6"/>
          <p:cNvPicPr/>
          <p:nvPr/>
        </p:nvPicPr>
        <p:blipFill>
          <a:blip r:embed="rId3" cstate="print"/>
          <a:srcRect l="33895" t="39951" r="42107" b="25980"/>
          <a:stretch>
            <a:fillRect/>
          </a:stretch>
        </p:blipFill>
        <p:spPr bwMode="auto">
          <a:xfrm>
            <a:off x="279400" y="2197505"/>
            <a:ext cx="3359702" cy="2772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/>
          <p:cNvPicPr/>
          <p:nvPr/>
        </p:nvPicPr>
        <p:blipFill>
          <a:blip r:embed="rId4" cstate="print"/>
          <a:srcRect l="63842" t="22059" r="15066" b="26225"/>
          <a:stretch>
            <a:fillRect/>
          </a:stretch>
        </p:blipFill>
        <p:spPr bwMode="auto">
          <a:xfrm>
            <a:off x="4110484" y="1420479"/>
            <a:ext cx="4263050" cy="4954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Информатичке методе у биомедицинским истраживањима</a:t>
            </a:r>
          </a:p>
        </p:txBody>
      </p:sp>
      <p:sp>
        <p:nvSpPr>
          <p:cNvPr id="86019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3A9328F-C2DF-467E-90B6-C8C8966C73A2}" type="slidenum">
              <a:rPr lang="en-US"/>
              <a:pPr/>
              <a:t>78</a:t>
            </a:fld>
            <a:endParaRPr lang="en-US"/>
          </a:p>
        </p:txBody>
      </p:sp>
      <p:sp>
        <p:nvSpPr>
          <p:cNvPr id="8602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i="1" smtClean="0"/>
              <a:t>Тип графикона </a:t>
            </a:r>
            <a:r>
              <a:rPr lang="en-GB" i="1" smtClean="0"/>
              <a:t>Scatter</a:t>
            </a:r>
            <a:r>
              <a:rPr lang="sr-Latn-CS" smtClean="0"/>
              <a:t> </a:t>
            </a:r>
          </a:p>
        </p:txBody>
      </p:sp>
      <p:pic>
        <p:nvPicPr>
          <p:cNvPr id="86021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7500" y="1892300"/>
            <a:ext cx="8410575" cy="374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6022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Област бр. 3 © Факултет медицинских наука Универзитета у Крагујевцу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Информатичке методе у биомедицинским истраживањима</a:t>
            </a:r>
          </a:p>
        </p:txBody>
      </p:sp>
      <p:sp>
        <p:nvSpPr>
          <p:cNvPr id="87043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A8C6214-08BA-4884-855C-0B1FF4676DAD}" type="slidenum">
              <a:rPr lang="en-US"/>
              <a:pPr/>
              <a:t>79</a:t>
            </a:fld>
            <a:endParaRPr lang="en-US"/>
          </a:p>
        </p:txBody>
      </p:sp>
      <p:sp>
        <p:nvSpPr>
          <p:cNvPr id="8704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i="1" smtClean="0"/>
              <a:t>Тип графикона </a:t>
            </a:r>
            <a:r>
              <a:rPr lang="en-GB" i="1" smtClean="0"/>
              <a:t>Doughnut</a:t>
            </a:r>
            <a:r>
              <a:rPr lang="sr-Latn-CS" smtClean="0"/>
              <a:t> </a:t>
            </a:r>
          </a:p>
        </p:txBody>
      </p:sp>
      <p:pic>
        <p:nvPicPr>
          <p:cNvPr id="87045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4500" y="1806575"/>
            <a:ext cx="8275638" cy="407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7046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Област бр. 3 © Факултет медицинских наука Универзитета у Крагујевцу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Информатичке методе у биомедицинским истраживањима</a:t>
            </a:r>
          </a:p>
        </p:txBody>
      </p:sp>
      <p:sp>
        <p:nvSpPr>
          <p:cNvPr id="20483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059663E-8DC7-4801-B429-9D40E51AC6B1}" type="slidenum">
              <a:rPr lang="en-US"/>
              <a:pPr/>
              <a:t>8</a:t>
            </a:fld>
            <a:endParaRPr lang="en-US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600" i="1" smtClean="0"/>
              <a:t>Изглед картице </a:t>
            </a:r>
            <a:r>
              <a:rPr lang="en-US" sz="3600" i="1" smtClean="0"/>
              <a:t>Display </a:t>
            </a:r>
            <a:r>
              <a:rPr lang="sr-Latn-CS" sz="3600" i="1" smtClean="0"/>
              <a:t>у прозору Options</a:t>
            </a:r>
            <a:endParaRPr lang="sr-Latn-CS" sz="3600" smtClean="0"/>
          </a:p>
        </p:txBody>
      </p:sp>
      <p:sp>
        <p:nvSpPr>
          <p:cNvPr id="20486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Област бр. 3 © Факултет медицинских наука Универзитета у Крагујевцу</a:t>
            </a:r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47696" t="33116" r="9256" b="3840"/>
          <a:stretch>
            <a:fillRect/>
          </a:stretch>
        </p:blipFill>
        <p:spPr bwMode="auto">
          <a:xfrm>
            <a:off x="1328366" y="1395527"/>
            <a:ext cx="6613368" cy="4971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Информатичке методе у биомедицинским истраживањима</a:t>
            </a:r>
          </a:p>
        </p:txBody>
      </p:sp>
      <p:sp>
        <p:nvSpPr>
          <p:cNvPr id="88067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6BE25ED-179A-4D2D-8203-054C4DA3C85C}" type="slidenum">
              <a:rPr lang="en-US"/>
              <a:pPr/>
              <a:t>80</a:t>
            </a:fld>
            <a:endParaRPr lang="en-US"/>
          </a:p>
        </p:txBody>
      </p:sp>
      <p:sp>
        <p:nvSpPr>
          <p:cNvPr id="8806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i="1" smtClean="0"/>
              <a:t>Уметнута слика у графикон</a:t>
            </a:r>
            <a:r>
              <a:rPr lang="sr-Latn-CS" smtClean="0"/>
              <a:t> </a:t>
            </a:r>
          </a:p>
        </p:txBody>
      </p:sp>
      <p:sp>
        <p:nvSpPr>
          <p:cNvPr id="8806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88070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2138" y="1539875"/>
            <a:ext cx="7789862" cy="463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8071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Област бр. 3 © Факултет медицинских наука Универзитета у Крагујевцу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Информатичке методе у биомедицинским истраживањима</a:t>
            </a:r>
          </a:p>
        </p:txBody>
      </p:sp>
      <p:sp>
        <p:nvSpPr>
          <p:cNvPr id="89091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6D9222C-548D-4944-9E58-C3CA91D3C585}" type="slidenum">
              <a:rPr lang="en-US"/>
              <a:pPr/>
              <a:t>81</a:t>
            </a:fld>
            <a:endParaRPr lang="en-US"/>
          </a:p>
        </p:txBody>
      </p:sp>
      <p:sp>
        <p:nvSpPr>
          <p:cNvPr id="8909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i="1" smtClean="0"/>
              <a:t>Преклапање серија података</a:t>
            </a:r>
            <a:r>
              <a:rPr lang="sr-Latn-CS" smtClean="0"/>
              <a:t> </a:t>
            </a:r>
          </a:p>
        </p:txBody>
      </p:sp>
      <p:sp>
        <p:nvSpPr>
          <p:cNvPr id="89094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Област бр. 3 © Факултет медицинских наука Универзитета у Крагујевцу</a:t>
            </a:r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63428" t="22304" r="14937" b="24265"/>
          <a:stretch>
            <a:fillRect/>
          </a:stretch>
        </p:blipFill>
        <p:spPr bwMode="auto">
          <a:xfrm>
            <a:off x="2769364" y="1433229"/>
            <a:ext cx="3902369" cy="4959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Информатичке методе у биомедицинским истраживањима</a:t>
            </a:r>
          </a:p>
        </p:txBody>
      </p:sp>
      <p:sp>
        <p:nvSpPr>
          <p:cNvPr id="9011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526146A-FD0B-4BB0-AAF7-37FFBC069019}" type="slidenum">
              <a:rPr lang="en-US"/>
              <a:pPr/>
              <a:t>82</a:t>
            </a:fld>
            <a:endParaRPr lang="en-US"/>
          </a:p>
        </p:txBody>
      </p:sp>
      <p:sp>
        <p:nvSpPr>
          <p:cNvPr id="9011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База података</a:t>
            </a:r>
            <a:endParaRPr lang="sr-Latn-CS" smtClean="0"/>
          </a:p>
        </p:txBody>
      </p:sp>
      <p:sp>
        <p:nvSpPr>
          <p:cNvPr id="9011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GB" sz="2800" smtClean="0"/>
              <a:t>База података је средство за смештање, организацију и претраживање </a:t>
            </a:r>
            <a:r>
              <a:rPr lang="en-GB" sz="2800" smtClean="0"/>
              <a:t>података</a:t>
            </a:r>
            <a:endParaRPr lang="sr-Cyrl-RS" sz="2800" smtClean="0"/>
          </a:p>
          <a:p>
            <a:pPr eaLnBrk="1" hangingPunct="1"/>
            <a:r>
              <a:rPr lang="sr-Cyrl-RS" sz="2800" smtClean="0"/>
              <a:t>И</a:t>
            </a:r>
            <a:r>
              <a:rPr lang="en-GB" sz="2800" smtClean="0"/>
              <a:t>ме</a:t>
            </a:r>
            <a:r>
              <a:rPr lang="en-GB" sz="2800" smtClean="0"/>
              <a:t>, презиме, струка, радно место, улица, </a:t>
            </a:r>
            <a:r>
              <a:rPr lang="en-GB" sz="2800" smtClean="0"/>
              <a:t>број</a:t>
            </a:r>
            <a:endParaRPr lang="sr-Cyrl-RS" sz="2800" smtClean="0"/>
          </a:p>
          <a:p>
            <a:pPr eaLnBrk="1" hangingPunct="1"/>
            <a:r>
              <a:rPr lang="sr-Cyrl-RS" sz="2800" smtClean="0"/>
              <a:t>С</a:t>
            </a:r>
            <a:r>
              <a:rPr lang="en-GB" sz="2800" smtClean="0"/>
              <a:t>вако </a:t>
            </a:r>
            <a:r>
              <a:rPr lang="en-GB" sz="2800" smtClean="0"/>
              <a:t>поље је представљено </a:t>
            </a:r>
            <a:r>
              <a:rPr lang="en-GB" sz="2800" smtClean="0"/>
              <a:t>једном </a:t>
            </a:r>
            <a:r>
              <a:rPr lang="en-GB" sz="2800" smtClean="0"/>
              <a:t>ћелијом</a:t>
            </a:r>
            <a:endParaRPr lang="sr-Cyrl-RS" sz="2800" smtClean="0"/>
          </a:p>
          <a:p>
            <a:pPr eaLnBrk="1" hangingPunct="1"/>
            <a:r>
              <a:rPr lang="sr-Cyrl-RS" sz="2800" smtClean="0"/>
              <a:t>Ј</a:t>
            </a:r>
            <a:r>
              <a:rPr lang="en-GB" sz="2800" smtClean="0"/>
              <a:t>едан </a:t>
            </a:r>
            <a:r>
              <a:rPr lang="en-GB" sz="2800" smtClean="0"/>
              <a:t>ред </a:t>
            </a:r>
            <a:r>
              <a:rPr lang="en-GB" sz="2800" smtClean="0"/>
              <a:t>ћелија </a:t>
            </a:r>
            <a:r>
              <a:rPr lang="en-GB" sz="2800" smtClean="0"/>
              <a:t>представља </a:t>
            </a:r>
            <a:r>
              <a:rPr lang="sr-Cyrl-CS" sz="2800" smtClean="0"/>
              <a:t>запис</a:t>
            </a:r>
            <a:endParaRPr lang="sr-Cyrl-CS" sz="2800" smtClean="0"/>
          </a:p>
          <a:p>
            <a:pPr eaLnBrk="1" hangingPunct="1"/>
            <a:r>
              <a:rPr lang="sr-Cyrl-RS" sz="2800" smtClean="0"/>
              <a:t>Т</a:t>
            </a:r>
            <a:r>
              <a:rPr lang="en-GB" sz="2800" smtClean="0"/>
              <a:t>ретира </a:t>
            </a:r>
            <a:r>
              <a:rPr lang="sr-Cyrl-RS" sz="2800" smtClean="0"/>
              <a:t>базу </a:t>
            </a:r>
            <a:r>
              <a:rPr lang="en-GB" sz="2800" smtClean="0"/>
              <a:t>као </a:t>
            </a:r>
            <a:r>
              <a:rPr lang="en-GB" sz="2800" smtClean="0"/>
              <a:t>листу података</a:t>
            </a:r>
            <a:endParaRPr lang="sr-Cyrl-CS" sz="2800" smtClean="0"/>
          </a:p>
          <a:p>
            <a:pPr lvl="1" eaLnBrk="1" hangingPunct="1"/>
            <a:r>
              <a:rPr lang="sr-Cyrl-CS" sz="2600" smtClean="0"/>
              <a:t>с</a:t>
            </a:r>
            <a:r>
              <a:rPr lang="en-GB" sz="2600" smtClean="0"/>
              <a:t>а овим подацима може да се ра</a:t>
            </a:r>
            <a:r>
              <a:rPr lang="sr-Cyrl-CS" sz="2600" smtClean="0"/>
              <a:t>д</a:t>
            </a:r>
            <a:r>
              <a:rPr lang="en-GB" sz="2600" smtClean="0"/>
              <a:t>и као и са било којом другом табелом, све док не изаберете команду из менија </a:t>
            </a:r>
            <a:r>
              <a:rPr lang="en-GB" sz="2600" b="1" i="1" smtClean="0"/>
              <a:t>Data</a:t>
            </a:r>
            <a:endParaRPr lang="en-GB" sz="2600" smtClean="0"/>
          </a:p>
        </p:txBody>
      </p:sp>
      <p:sp>
        <p:nvSpPr>
          <p:cNvPr id="90118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Област бр. 3 © Факултет медицинских наука Универзитета у Крагујевцу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Информатичке методе у биомедицинским истраживањима</a:t>
            </a:r>
          </a:p>
        </p:txBody>
      </p:sp>
      <p:sp>
        <p:nvSpPr>
          <p:cNvPr id="91139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3BD93B8-7A50-4DE2-A96B-92948924E1D5}" type="slidenum">
              <a:rPr lang="en-US"/>
              <a:pPr/>
              <a:t>83</a:t>
            </a:fld>
            <a:endParaRPr lang="en-US"/>
          </a:p>
        </p:txBody>
      </p:sp>
      <p:sp>
        <p:nvSpPr>
          <p:cNvPr id="9114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3200" i="1" smtClean="0"/>
              <a:t>Пример евиденције у бази података</a:t>
            </a:r>
            <a:r>
              <a:rPr lang="sr-Cyrl-CS" sz="3200" smtClean="0"/>
              <a:t> </a:t>
            </a:r>
            <a:r>
              <a:rPr lang="en-GB" sz="3200" i="1" smtClean="0"/>
              <a:t>Data</a:t>
            </a:r>
            <a:endParaRPr lang="sr-Latn-CS" sz="3200" smtClean="0"/>
          </a:p>
        </p:txBody>
      </p:sp>
      <p:pic>
        <p:nvPicPr>
          <p:cNvPr id="91141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2600" y="1565275"/>
            <a:ext cx="8150225" cy="470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1142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Област бр. 3 © Факултет медицинских наука Универзитета у Крагујевцу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Информатичке методе у биомедицинским истраживањима</a:t>
            </a:r>
          </a:p>
        </p:txBody>
      </p:sp>
      <p:sp>
        <p:nvSpPr>
          <p:cNvPr id="91139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3BD93B8-7A50-4DE2-A96B-92948924E1D5}" type="slidenum">
              <a:rPr lang="en-US"/>
              <a:pPr/>
              <a:t>84</a:t>
            </a:fld>
            <a:endParaRPr lang="en-US"/>
          </a:p>
        </p:txBody>
      </p:sp>
      <p:sp>
        <p:nvSpPr>
          <p:cNvPr id="9114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RS" sz="3200" i="1" smtClean="0"/>
              <a:t>Додавање команде Form</a:t>
            </a:r>
            <a:endParaRPr lang="sr-Latn-CS" sz="3200" smtClean="0"/>
          </a:p>
        </p:txBody>
      </p:sp>
      <p:sp>
        <p:nvSpPr>
          <p:cNvPr id="91142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Област бр. 3 © Факултет медицинских наука Универзитета у Крагујевцу</a:t>
            </a:r>
          </a:p>
        </p:txBody>
      </p:sp>
      <p:pic>
        <p:nvPicPr>
          <p:cNvPr id="7" name="Picture 6"/>
          <p:cNvPicPr/>
          <p:nvPr/>
        </p:nvPicPr>
        <p:blipFill>
          <a:blip r:embed="rId3" cstate="print"/>
          <a:srcRect l="28099" t="15948" r="27898" b="19771"/>
          <a:stretch>
            <a:fillRect/>
          </a:stretch>
        </p:blipFill>
        <p:spPr bwMode="auto">
          <a:xfrm>
            <a:off x="285661" y="1409064"/>
            <a:ext cx="6098206" cy="494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/>
          <p:cNvPicPr/>
          <p:nvPr/>
        </p:nvPicPr>
        <p:blipFill>
          <a:blip r:embed="rId4" cstate="print"/>
          <a:srcRect r="90612" b="94771"/>
          <a:stretch>
            <a:fillRect/>
          </a:stretch>
        </p:blipFill>
        <p:spPr bwMode="auto">
          <a:xfrm>
            <a:off x="6489147" y="3262170"/>
            <a:ext cx="2214585" cy="1021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Информатичке методе у биомедицинским истраживањима</a:t>
            </a:r>
          </a:p>
        </p:txBody>
      </p:sp>
      <p:sp>
        <p:nvSpPr>
          <p:cNvPr id="9011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526146A-FD0B-4BB0-AAF7-37FFBC069019}" type="slidenum">
              <a:rPr lang="en-US"/>
              <a:pPr/>
              <a:t>85</a:t>
            </a:fld>
            <a:endParaRPr lang="en-US"/>
          </a:p>
        </p:txBody>
      </p:sp>
      <p:sp>
        <p:nvSpPr>
          <p:cNvPr id="9011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i="1" smtClean="0"/>
              <a:t>Претраживање </a:t>
            </a:r>
            <a:r>
              <a:rPr lang="en-GB" i="1" smtClean="0"/>
              <a:t>базе </a:t>
            </a:r>
            <a:r>
              <a:rPr lang="en-GB" i="1" smtClean="0"/>
              <a:t>података</a:t>
            </a:r>
            <a:endParaRPr lang="sr-Latn-CS" smtClean="0"/>
          </a:p>
        </p:txBody>
      </p:sp>
      <p:sp>
        <p:nvSpPr>
          <p:cNvPr id="9011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sr-Cyrl-RS" sz="2800" smtClean="0"/>
              <a:t>А</a:t>
            </a:r>
            <a:r>
              <a:rPr lang="en-GB" sz="2800" smtClean="0"/>
              <a:t>ко </a:t>
            </a:r>
            <a:r>
              <a:rPr lang="en-GB" sz="2800" smtClean="0"/>
              <a:t>тражите све људе којима име почиње  са  М,  унећете у поље </a:t>
            </a:r>
            <a:r>
              <a:rPr lang="en-GB" sz="2800" smtClean="0"/>
              <a:t>имена </a:t>
            </a:r>
            <a:r>
              <a:rPr lang="en-GB" sz="2800" smtClean="0"/>
              <a:t>М*</a:t>
            </a:r>
            <a:endParaRPr lang="sr-Cyrl-RS" sz="2800" smtClean="0"/>
          </a:p>
          <a:p>
            <a:pPr eaLnBrk="1" hangingPunct="1"/>
            <a:r>
              <a:rPr lang="sr-Cyrl-RS" sz="2800" smtClean="0"/>
              <a:t>За</a:t>
            </a:r>
            <a:r>
              <a:rPr lang="en-GB" sz="2800" smtClean="0"/>
              <a:t> </a:t>
            </a:r>
            <a:r>
              <a:rPr lang="en-GB" sz="2800" smtClean="0"/>
              <a:t>трговце који су имали продају већу од 100000 дин</a:t>
            </a:r>
            <a:r>
              <a:rPr lang="sr-Cyrl-CS" sz="2800" smtClean="0"/>
              <a:t>.</a:t>
            </a:r>
            <a:r>
              <a:rPr lang="en-GB" sz="2800" smtClean="0"/>
              <a:t> унећете &gt;&gt;</a:t>
            </a:r>
            <a:r>
              <a:rPr lang="en-GB" sz="2800" smtClean="0"/>
              <a:t>100000</a:t>
            </a:r>
            <a:r>
              <a:rPr lang="en-GB" sz="2800" smtClean="0"/>
              <a:t>)</a:t>
            </a:r>
            <a:endParaRPr lang="sr-Cyrl-RS" sz="2800" smtClean="0"/>
          </a:p>
          <a:p>
            <a:pPr eaLnBrk="1" hangingPunct="1"/>
            <a:r>
              <a:rPr lang="sr-Cyrl-RS" sz="2800" smtClean="0"/>
              <a:t>З</a:t>
            </a:r>
            <a:r>
              <a:rPr lang="en-GB" sz="2800" smtClean="0"/>
              <a:t>вездица </a:t>
            </a:r>
            <a:r>
              <a:rPr lang="en-GB" sz="2800" smtClean="0"/>
              <a:t>(*) </a:t>
            </a:r>
            <a:r>
              <a:rPr lang="en-GB" sz="2800" smtClean="0"/>
              <a:t>представља </a:t>
            </a:r>
            <a:r>
              <a:rPr lang="en-GB" sz="2800" smtClean="0"/>
              <a:t>било који </a:t>
            </a:r>
            <a:r>
              <a:rPr lang="en-GB" sz="2800" smtClean="0"/>
              <a:t>низ </a:t>
            </a:r>
            <a:r>
              <a:rPr lang="en-GB" sz="2800" smtClean="0"/>
              <a:t>карактера</a:t>
            </a:r>
            <a:endParaRPr lang="sr-Cyrl-RS" sz="2800" smtClean="0"/>
          </a:p>
          <a:p>
            <a:pPr eaLnBrk="1" hangingPunct="1"/>
            <a:r>
              <a:rPr lang="sr-Cyrl-RS" sz="2800" smtClean="0"/>
              <a:t>З</a:t>
            </a:r>
            <a:r>
              <a:rPr lang="en-GB" sz="2800" smtClean="0"/>
              <a:t>нак </a:t>
            </a:r>
            <a:r>
              <a:rPr lang="en-GB" sz="2800" smtClean="0"/>
              <a:t>питања (?) који представља један било </a:t>
            </a:r>
            <a:r>
              <a:rPr lang="en-GB" sz="2800" smtClean="0"/>
              <a:t>који </a:t>
            </a:r>
            <a:r>
              <a:rPr lang="en-GB" sz="2800" smtClean="0"/>
              <a:t>карактер</a:t>
            </a:r>
            <a:endParaRPr lang="sr-Cyrl-RS" sz="2800" smtClean="0"/>
          </a:p>
          <a:p>
            <a:pPr eaLnBrk="1" hangingPunct="1"/>
            <a:r>
              <a:rPr lang="sr-Cyrl-RS" sz="2800" smtClean="0"/>
              <a:t>Оп</a:t>
            </a:r>
            <a:r>
              <a:rPr lang="en-GB" sz="2800" smtClean="0"/>
              <a:t>ератори </a:t>
            </a:r>
            <a:r>
              <a:rPr lang="en-GB" sz="2800" smtClean="0"/>
              <a:t>су =, &lt;&lt;, &gt;&gt;, &lt;&lt;=, &gt;&gt;= </a:t>
            </a:r>
            <a:r>
              <a:rPr lang="en-GB" sz="2800" smtClean="0"/>
              <a:t>или </a:t>
            </a:r>
            <a:r>
              <a:rPr lang="en-GB" sz="2800" smtClean="0"/>
              <a:t>&lt;&lt;&gt;&gt;</a:t>
            </a:r>
            <a:endParaRPr lang="en-GB" sz="2600" smtClean="0"/>
          </a:p>
        </p:txBody>
      </p:sp>
      <p:sp>
        <p:nvSpPr>
          <p:cNvPr id="90118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Област бр. 3 © Факултет медицинских наука Универзитета у Крагујевцу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Информатичке методе у биомедицинским истраживањима</a:t>
            </a:r>
          </a:p>
        </p:txBody>
      </p:sp>
      <p:sp>
        <p:nvSpPr>
          <p:cNvPr id="92163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CAAA1A6-5FA0-4F3D-B643-C00C43A3F6FA}" type="slidenum">
              <a:rPr lang="en-US"/>
              <a:pPr/>
              <a:t>86</a:t>
            </a:fld>
            <a:endParaRPr lang="en-US"/>
          </a:p>
        </p:txBody>
      </p:sp>
      <p:sp>
        <p:nvSpPr>
          <p:cNvPr id="9216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3600" i="1" smtClean="0"/>
              <a:t>Претраживање базе података</a:t>
            </a:r>
            <a:r>
              <a:rPr lang="sr-Cyrl-CS" sz="3600" i="1" smtClean="0"/>
              <a:t>, </a:t>
            </a:r>
            <a:r>
              <a:rPr lang="en-GB" sz="3600" i="1" smtClean="0"/>
              <a:t>Criteria</a:t>
            </a:r>
            <a:r>
              <a:rPr lang="sr-Latn-CS" sz="3600" smtClean="0"/>
              <a:t> </a:t>
            </a:r>
          </a:p>
        </p:txBody>
      </p:sp>
      <p:pic>
        <p:nvPicPr>
          <p:cNvPr id="92165" name="Picture 16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03475" y="1452563"/>
            <a:ext cx="4175125" cy="489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66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Област бр. 3 © Факултет медицинских наука Универзитета у Крагујевцу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Информатичке методе у биомедицинским истраживањима</a:t>
            </a:r>
          </a:p>
        </p:txBody>
      </p:sp>
      <p:sp>
        <p:nvSpPr>
          <p:cNvPr id="93187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59767C6-ECB6-44AA-8258-57FCBF213E3B}" type="slidenum">
              <a:rPr lang="en-US"/>
              <a:pPr/>
              <a:t>87</a:t>
            </a:fld>
            <a:endParaRPr lang="en-US"/>
          </a:p>
        </p:txBody>
      </p:sp>
      <p:sp>
        <p:nvSpPr>
          <p:cNvPr id="9318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3200" i="1" smtClean="0"/>
              <a:t>Сортирање базе података</a:t>
            </a:r>
            <a:r>
              <a:rPr lang="sr-Cyrl-CS" sz="3200" smtClean="0"/>
              <a:t>, </a:t>
            </a:r>
            <a:r>
              <a:rPr lang="en-GB" sz="3200" i="1" smtClean="0"/>
              <a:t>Data</a:t>
            </a:r>
            <a:r>
              <a:rPr lang="sr-Cyrl-CS" sz="3200" i="1" smtClean="0"/>
              <a:t>/</a:t>
            </a:r>
            <a:r>
              <a:rPr lang="en-GB" sz="3200" i="1" smtClean="0"/>
              <a:t>Sort</a:t>
            </a:r>
            <a:r>
              <a:rPr lang="sr-Latn-CS" sz="3200" smtClean="0"/>
              <a:t> </a:t>
            </a:r>
          </a:p>
        </p:txBody>
      </p:sp>
      <p:sp>
        <p:nvSpPr>
          <p:cNvPr id="93191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Област бр. 3 © Факултет медицинских наука Универзитета у Крагујевцу</a:t>
            </a:r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47972" t="29456" r="20723" b="45016"/>
          <a:stretch>
            <a:fillRect/>
          </a:stretch>
        </p:blipFill>
        <p:spPr bwMode="auto">
          <a:xfrm>
            <a:off x="325732" y="1496685"/>
            <a:ext cx="5541668" cy="3143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/>
          <p:cNvPicPr/>
          <p:nvPr/>
        </p:nvPicPr>
        <p:blipFill>
          <a:blip r:embed="rId4" cstate="print"/>
          <a:srcRect l="47972" t="29167" r="20723" b="44853"/>
          <a:stretch>
            <a:fillRect/>
          </a:stretch>
        </p:blipFill>
        <p:spPr bwMode="auto">
          <a:xfrm>
            <a:off x="3277035" y="3255838"/>
            <a:ext cx="5350497" cy="2950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Информатичке методе у биомедицинским истраживањима</a:t>
            </a:r>
          </a:p>
        </p:txBody>
      </p:sp>
      <p:sp>
        <p:nvSpPr>
          <p:cNvPr id="94211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1A751BC-A30E-49D3-B2FC-BAB835B1612E}" type="slidenum">
              <a:rPr lang="en-US"/>
              <a:pPr/>
              <a:t>88</a:t>
            </a:fld>
            <a:endParaRPr lang="en-US"/>
          </a:p>
        </p:txBody>
      </p:sp>
      <p:sp>
        <p:nvSpPr>
          <p:cNvPr id="9421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i="1" smtClean="0"/>
              <a:t>Коришћење опције </a:t>
            </a:r>
            <a:r>
              <a:rPr lang="en-GB" i="1" smtClean="0"/>
              <a:t>Filter</a:t>
            </a:r>
            <a:r>
              <a:rPr lang="sr-Latn-CS" smtClean="0"/>
              <a:t> </a:t>
            </a:r>
            <a:endParaRPr lang="sr-Latn-CS" smtClean="0"/>
          </a:p>
        </p:txBody>
      </p:sp>
      <p:pic>
        <p:nvPicPr>
          <p:cNvPr id="94213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1938" y="1538288"/>
            <a:ext cx="8347075" cy="455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4214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Област бр. 3 © Факултет медицинских наука Универзитета у Крагујевцу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Информатичке методе у биомедицинским истраживањима</a:t>
            </a:r>
          </a:p>
        </p:txBody>
      </p:sp>
      <p:sp>
        <p:nvSpPr>
          <p:cNvPr id="9523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5033E32-138D-48D5-8624-F0757CC4801F}" type="slidenum">
              <a:rPr lang="en-US"/>
              <a:pPr/>
              <a:t>89</a:t>
            </a:fld>
            <a:endParaRPr lang="en-US"/>
          </a:p>
        </p:txBody>
      </p:sp>
      <p:sp>
        <p:nvSpPr>
          <p:cNvPr id="9523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sz="3600" i="1" smtClean="0"/>
              <a:t>Коришћење </a:t>
            </a:r>
            <a:r>
              <a:rPr lang="sr-Cyrl-RS" sz="3600" i="1" smtClean="0"/>
              <a:t>команде </a:t>
            </a:r>
            <a:r>
              <a:rPr lang="en-GB" sz="3600" i="1" smtClean="0"/>
              <a:t>Custo</a:t>
            </a:r>
            <a:r>
              <a:rPr lang="en-US" sz="3600" i="1" smtClean="0"/>
              <a:t>m </a:t>
            </a:r>
            <a:r>
              <a:rPr lang="en-GB" sz="3600" i="1" smtClean="0"/>
              <a:t>Filter</a:t>
            </a:r>
            <a:endParaRPr lang="sr-Latn-CS" sz="3600" smtClean="0"/>
          </a:p>
        </p:txBody>
      </p:sp>
      <p:sp>
        <p:nvSpPr>
          <p:cNvPr id="95239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Област бр. 3 © Факултет медицинских наука Универзитета у Крагујевцу</a:t>
            </a:r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13462" t="14484" r="65396" b="47712"/>
          <a:stretch>
            <a:fillRect/>
          </a:stretch>
        </p:blipFill>
        <p:spPr bwMode="auto">
          <a:xfrm>
            <a:off x="2058237" y="1354842"/>
            <a:ext cx="5163830" cy="4935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Информатичке методе у биомедицинским истраживањима</a:t>
            </a:r>
          </a:p>
        </p:txBody>
      </p:sp>
      <p:sp>
        <p:nvSpPr>
          <p:cNvPr id="21507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FEC006D-218B-4C08-A75E-E786947321BB}" type="slidenum">
              <a:rPr lang="en-US"/>
              <a:pPr/>
              <a:t>9</a:t>
            </a:fld>
            <a:endParaRPr lang="en-US"/>
          </a:p>
        </p:txBody>
      </p:sp>
      <p:sp>
        <p:nvSpPr>
          <p:cNvPr id="2150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600" i="1" smtClean="0"/>
              <a:t>Изглед прозора</a:t>
            </a:r>
            <a:r>
              <a:rPr lang="en-US" sz="3600" i="1" smtClean="0"/>
              <a:t> </a:t>
            </a:r>
            <a:r>
              <a:rPr lang="sr-Latn-CS" sz="3600" i="1" smtClean="0"/>
              <a:t>Open</a:t>
            </a:r>
            <a:r>
              <a:rPr lang="sr-Latn-CS" sz="3600" smtClean="0"/>
              <a:t> </a:t>
            </a:r>
          </a:p>
        </p:txBody>
      </p:sp>
      <p:sp>
        <p:nvSpPr>
          <p:cNvPr id="21510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Област бр. 3 © Факултет медицинских наука Универзитета у Крагујевцу</a:t>
            </a:r>
          </a:p>
        </p:txBody>
      </p:sp>
      <p:pic>
        <p:nvPicPr>
          <p:cNvPr id="7" name="Picture 6"/>
          <p:cNvPicPr/>
          <p:nvPr/>
        </p:nvPicPr>
        <p:blipFill>
          <a:blip r:embed="rId3" cstate="print"/>
          <a:srcRect l="26719" t="14477" r="23083" b="26389"/>
          <a:stretch>
            <a:fillRect/>
          </a:stretch>
        </p:blipFill>
        <p:spPr bwMode="auto">
          <a:xfrm>
            <a:off x="1334869" y="1404509"/>
            <a:ext cx="6657663" cy="49285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Информатичке методе у биомедицинским истраживањима</a:t>
            </a:r>
          </a:p>
        </p:txBody>
      </p:sp>
      <p:sp>
        <p:nvSpPr>
          <p:cNvPr id="9523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5033E32-138D-48D5-8624-F0757CC4801F}" type="slidenum">
              <a:rPr lang="en-US"/>
              <a:pPr/>
              <a:t>90</a:t>
            </a:fld>
            <a:endParaRPr lang="en-US"/>
          </a:p>
        </p:txBody>
      </p:sp>
      <p:sp>
        <p:nvSpPr>
          <p:cNvPr id="9523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i="1" smtClean="0"/>
              <a:t>Komanda </a:t>
            </a:r>
            <a:r>
              <a:rPr lang="en-GB" sz="3600" i="1" smtClean="0"/>
              <a:t>Custo</a:t>
            </a:r>
            <a:r>
              <a:rPr lang="en-US" sz="3600" i="1" smtClean="0"/>
              <a:t>m Auto</a:t>
            </a:r>
            <a:r>
              <a:rPr lang="en-GB" sz="3600" i="1" smtClean="0"/>
              <a:t>Filter</a:t>
            </a:r>
            <a:endParaRPr lang="sr-Latn-CS" sz="3600" smtClean="0"/>
          </a:p>
        </p:txBody>
      </p:sp>
      <p:sp>
        <p:nvSpPr>
          <p:cNvPr id="95239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Област бр. 3 © Факултет медицинских наука Универзитета у Крагујевцу</a:t>
            </a:r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85215" y="1794086"/>
            <a:ext cx="6763385" cy="3929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IT slajd predavanja">
  <a:themeElements>
    <a:clrScheme name="FIT slajd predavanj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FIT slajd predavanja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FIT slajd predavanj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FIT slajd predavanja</Template>
  <TotalTime>1212</TotalTime>
  <Words>9223</Words>
  <Application>Microsoft Office PowerPoint</Application>
  <PresentationFormat>On-screen Show (4:3)</PresentationFormat>
  <Paragraphs>619</Paragraphs>
  <Slides>90</Slides>
  <Notes>89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90</vt:i4>
      </vt:variant>
    </vt:vector>
  </HeadingPairs>
  <TitlesOfParts>
    <vt:vector size="92" baseType="lpstr">
      <vt:lpstr>FIT slajd predavanja</vt:lpstr>
      <vt:lpstr>Document</vt:lpstr>
      <vt:lpstr>      MICROSOFT EXCEL  </vt:lpstr>
      <vt:lpstr>Увод</vt:lpstr>
      <vt:lpstr>Изглед основног прозора Excel-а</vt:lpstr>
      <vt:lpstr>Изглед картице са садржајем у Help прозору</vt:lpstr>
      <vt:lpstr>Изглед картице Table of Contents у Help prozoru </vt:lpstr>
      <vt:lpstr>Изглед менија добијеног десним кликом на ћелију </vt:lpstr>
      <vt:lpstr>Изглед картице General у прозору Options</vt:lpstr>
      <vt:lpstr>Изглед картице Display у прозору Options</vt:lpstr>
      <vt:lpstr>Изглед прозора Open </vt:lpstr>
      <vt:lpstr>Изглед радних листова (Sheet1, Sheet2 и Sheet3) </vt:lpstr>
      <vt:lpstr>Кретање кроз документ коришћењем тастатуре </vt:lpstr>
      <vt:lpstr>"Скок" на жељену ћелију притиском на тастер F5</vt:lpstr>
      <vt:lpstr>Коришћење команде Split за дељење екрана </vt:lpstr>
      <vt:lpstr>Руковање са радним листовима</vt:lpstr>
      <vt:lpstr>Додавање, брисање, копирање и померање радних листова </vt:lpstr>
      <vt:lpstr>Рад са подацима</vt:lpstr>
      <vt:lpstr>Стандардни формати за датум и време </vt:lpstr>
      <vt:lpstr>Уношење бројчаних података </vt:lpstr>
      <vt:lpstr>Форматирање података </vt:lpstr>
      <vt:lpstr>Форматирање коришћењем децималног формата </vt:lpstr>
      <vt:lpstr>Коришћење опције Center за поравнање </vt:lpstr>
      <vt:lpstr>Линија са алаткама за форматирање података </vt:lpstr>
      <vt:lpstr>Коришћење опције Auto Fill</vt:lpstr>
      <vt:lpstr>Изглед картице Custom Lists у прозору Options </vt:lpstr>
      <vt:lpstr>Изглед картице Custom Lists у прозору Options </vt:lpstr>
      <vt:lpstr>Аутоматске листе</vt:lpstr>
      <vt:lpstr>Изглед прозора за креирање серије </vt:lpstr>
      <vt:lpstr>Auto Complete логика</vt:lpstr>
      <vt:lpstr>Измене података</vt:lpstr>
      <vt:lpstr>Област која обухвата B4:D7 и коју смо назвали ''porez''</vt:lpstr>
      <vt:lpstr>Означавање имена области са ''porez'' коришћењем опције Formulas/Define Name</vt:lpstr>
      <vt:lpstr>Изглед прозора за уметање ћелија </vt:lpstr>
      <vt:lpstr>Брисање ћелија </vt:lpstr>
      <vt:lpstr>Рад са формулама</vt:lpstr>
      <vt:lpstr>Рад са формулама - Сабирање три броја коришћењем формуле </vt:lpstr>
      <vt:lpstr>Изглед картице View и прозора Formulas</vt:lpstr>
      <vt:lpstr>Копирање и пребацивање формула </vt:lpstr>
      <vt:lpstr>Копирање и пребацивање формула </vt:lpstr>
      <vt:lpstr>Аутоматско попуњавање коришћењем формула </vt:lpstr>
      <vt:lpstr>Изглед картице Calculations Options </vt:lpstr>
      <vt:lpstr>Сабирање бројева коришћењем уграђене функције SUM</vt:lpstr>
      <vt:lpstr>Уметање функције коришћењем команде Insert Function </vt:lpstr>
      <vt:lpstr>Изглед менија за уметање функција </vt:lpstr>
      <vt:lpstr>Унос параметара формуле за сабирање</vt:lpstr>
      <vt:lpstr>Унос параметара формуле за израчунање средине</vt:lpstr>
      <vt:lpstr>Картица  за надгледање формула, formula auditing</vt:lpstr>
      <vt:lpstr>Подешавање параметара стране </vt:lpstr>
      <vt:lpstr>Подешавање маргина радног листа </vt:lpstr>
      <vt:lpstr>Попуњавање заглавља (хедера) </vt:lpstr>
      <vt:lpstr>Избор података који ће се штампати </vt:lpstr>
      <vt:lpstr>Штампање </vt:lpstr>
      <vt:lpstr>Приказ неких формата </vt:lpstr>
      <vt:lpstr>Важнији формати приказа </vt:lpstr>
      <vt:lpstr>Одређивање формата ћелије </vt:lpstr>
      <vt:lpstr>Одређивање формата ћелије </vt:lpstr>
      <vt:lpstr>Поравнање садржаја ћелије </vt:lpstr>
      <vt:lpstr>Форматирање фонтова у ћелији </vt:lpstr>
      <vt:lpstr>Постављање граница табеле </vt:lpstr>
      <vt:lpstr>Неки већ дефинисани формати табеле </vt:lpstr>
      <vt:lpstr>Неки већ дефинисани формати табеле </vt:lpstr>
      <vt:lpstr>Подешавање колона и редова</vt:lpstr>
      <vt:lpstr>Форматирање стила</vt:lpstr>
      <vt:lpstr>Коришћење шаблона </vt:lpstr>
      <vt:lpstr>Графика</vt:lpstr>
      <vt:lpstr>Графика</vt:lpstr>
      <vt:lpstr>Цртање графикона </vt:lpstr>
      <vt:lpstr>Одређивање типа графикона </vt:lpstr>
      <vt:lpstr>Давање имена серијама података </vt:lpstr>
      <vt:lpstr>Подешавања назива графикона </vt:lpstr>
      <vt:lpstr>Избор локације графикона </vt:lpstr>
      <vt:lpstr>Коначни изглед графикона </vt:lpstr>
      <vt:lpstr>Подешавање графикона </vt:lpstr>
      <vt:lpstr>Форматирање оса </vt:lpstr>
      <vt:lpstr>3Д графикони</vt:lpstr>
      <vt:lpstr>Тип графикона Pyramid </vt:lpstr>
      <vt:lpstr>Тип графикона 3-D Column</vt:lpstr>
      <vt:lpstr>Подешавање погледа на тродимензионални графикон</vt:lpstr>
      <vt:lpstr>Тип графикона Scatter </vt:lpstr>
      <vt:lpstr>Тип графикона Doughnut </vt:lpstr>
      <vt:lpstr>Уметнута слика у графикон </vt:lpstr>
      <vt:lpstr>Преклапање серија података </vt:lpstr>
      <vt:lpstr>База података</vt:lpstr>
      <vt:lpstr>Пример евиденције у бази података Data</vt:lpstr>
      <vt:lpstr>Додавање команде Form</vt:lpstr>
      <vt:lpstr>Претраживање базе података</vt:lpstr>
      <vt:lpstr>Претраживање базе података, Criteria </vt:lpstr>
      <vt:lpstr>Сортирање базе података, Data/Sort </vt:lpstr>
      <vt:lpstr>Коришћење опције Filter </vt:lpstr>
      <vt:lpstr>Коришћење команде Custom Filter</vt:lpstr>
      <vt:lpstr>Komanda Custom AutoFilter</vt:lpstr>
    </vt:vector>
  </TitlesOfParts>
  <Company>MFK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NAZIV PREDAVANJA</dc:title>
  <dc:creator>ds</dc:creator>
  <cp:lastModifiedBy>User</cp:lastModifiedBy>
  <cp:revision>370</cp:revision>
  <dcterms:created xsi:type="dcterms:W3CDTF">2006-09-26T20:52:51Z</dcterms:created>
  <dcterms:modified xsi:type="dcterms:W3CDTF">2016-09-22T10:35:06Z</dcterms:modified>
</cp:coreProperties>
</file>